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03" r:id="rId3"/>
    <p:sldId id="301" r:id="rId4"/>
    <p:sldId id="357" r:id="rId5"/>
    <p:sldId id="304" r:id="rId6"/>
    <p:sldId id="306" r:id="rId7"/>
    <p:sldId id="385" r:id="rId8"/>
    <p:sldId id="307" r:id="rId9"/>
    <p:sldId id="308" r:id="rId10"/>
    <p:sldId id="302" r:id="rId11"/>
    <p:sldId id="309" r:id="rId12"/>
    <p:sldId id="310" r:id="rId13"/>
    <p:sldId id="380" r:id="rId14"/>
    <p:sldId id="311" r:id="rId15"/>
    <p:sldId id="362" r:id="rId16"/>
    <p:sldId id="359" r:id="rId17"/>
    <p:sldId id="312" r:id="rId18"/>
    <p:sldId id="313" r:id="rId19"/>
    <p:sldId id="382" r:id="rId20"/>
    <p:sldId id="383" r:id="rId21"/>
    <p:sldId id="384" r:id="rId22"/>
    <p:sldId id="305" r:id="rId23"/>
    <p:sldId id="314" r:id="rId24"/>
    <p:sldId id="329" r:id="rId25"/>
    <p:sldId id="300" r:id="rId26"/>
    <p:sldId id="278" r:id="rId27"/>
    <p:sldId id="271" r:id="rId28"/>
    <p:sldId id="316" r:id="rId29"/>
    <p:sldId id="319" r:id="rId30"/>
    <p:sldId id="320" r:id="rId31"/>
    <p:sldId id="321" r:id="rId32"/>
    <p:sldId id="364" r:id="rId33"/>
    <p:sldId id="365" r:id="rId34"/>
    <p:sldId id="348" r:id="rId35"/>
    <p:sldId id="360" r:id="rId36"/>
    <p:sldId id="372" r:id="rId37"/>
    <p:sldId id="373" r:id="rId38"/>
    <p:sldId id="371" r:id="rId39"/>
    <p:sldId id="331" r:id="rId40"/>
    <p:sldId id="367" r:id="rId41"/>
    <p:sldId id="332" r:id="rId42"/>
    <p:sldId id="366" r:id="rId43"/>
    <p:sldId id="368" r:id="rId44"/>
    <p:sldId id="375" r:id="rId45"/>
    <p:sldId id="369" r:id="rId46"/>
    <p:sldId id="328" r:id="rId47"/>
    <p:sldId id="376" r:id="rId48"/>
    <p:sldId id="336" r:id="rId49"/>
    <p:sldId id="317" r:id="rId50"/>
    <p:sldId id="337" r:id="rId51"/>
    <p:sldId id="338" r:id="rId52"/>
    <p:sldId id="340" r:id="rId53"/>
    <p:sldId id="342" r:id="rId54"/>
    <p:sldId id="350" r:id="rId55"/>
    <p:sldId id="378" r:id="rId56"/>
    <p:sldId id="351" r:id="rId57"/>
    <p:sldId id="318" r:id="rId58"/>
    <p:sldId id="315" r:id="rId59"/>
    <p:sldId id="343" r:id="rId60"/>
    <p:sldId id="353" r:id="rId61"/>
    <p:sldId id="347" r:id="rId62"/>
    <p:sldId id="379" r:id="rId63"/>
    <p:sldId id="354" r:id="rId64"/>
    <p:sldId id="386" r:id="rId65"/>
    <p:sldId id="387" r:id="rId66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4">
          <p15:clr>
            <a:srgbClr val="A4A3A4"/>
          </p15:clr>
        </p15:guide>
        <p15:guide id="4" pos="214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Potin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0166" autoAdjust="0"/>
  </p:normalViewPr>
  <p:slideViewPr>
    <p:cSldViewPr>
      <p:cViewPr>
        <p:scale>
          <a:sx n="101" d="100"/>
          <a:sy n="101" d="100"/>
        </p:scale>
        <p:origin x="-29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72" d="100"/>
          <a:sy n="172" d="100"/>
        </p:scale>
        <p:origin x="-1302" y="2244"/>
      </p:cViewPr>
      <p:guideLst>
        <p:guide orient="horz" pos="2142"/>
        <p:guide orient="horz" pos="2141"/>
        <p:guide pos="3116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/>
              <a:t>Evolution des soldes d'épargne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Epargne brute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0185067526415994E-16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777777777778798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317326767064709E-3"/>
                  <c:y val="-2.7881040892193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Feuil1!$C$2:$M$2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Feuil1!$C$3:$M$3</c:f>
              <c:numCache>
                <c:formatCode>General</c:formatCode>
                <c:ptCount val="11"/>
                <c:pt idx="0">
                  <c:v>2626</c:v>
                </c:pt>
                <c:pt idx="1">
                  <c:v>2766</c:v>
                </c:pt>
                <c:pt idx="2">
                  <c:v>3090</c:v>
                </c:pt>
                <c:pt idx="3">
                  <c:v>2512</c:v>
                </c:pt>
                <c:pt idx="4">
                  <c:v>2947</c:v>
                </c:pt>
                <c:pt idx="5">
                  <c:v>3133</c:v>
                </c:pt>
                <c:pt idx="6">
                  <c:v>3116</c:v>
                </c:pt>
                <c:pt idx="7">
                  <c:v>3176</c:v>
                </c:pt>
                <c:pt idx="8">
                  <c:v>2971</c:v>
                </c:pt>
                <c:pt idx="9">
                  <c:v>2999</c:v>
                </c:pt>
                <c:pt idx="10">
                  <c:v>3368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Feuil1!$B$4</c:f>
              <c:strCache>
                <c:ptCount val="1"/>
                <c:pt idx="0">
                  <c:v>Epargne nette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0"/>
                  <c:y val="-5.266418835192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Feuil1!$C$2:$M$2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Feuil1!$C$4:$M$4</c:f>
              <c:numCache>
                <c:formatCode>General</c:formatCode>
                <c:ptCount val="11"/>
                <c:pt idx="0">
                  <c:v>642</c:v>
                </c:pt>
                <c:pt idx="1">
                  <c:v>655</c:v>
                </c:pt>
                <c:pt idx="2">
                  <c:v>765</c:v>
                </c:pt>
                <c:pt idx="3">
                  <c:v>444</c:v>
                </c:pt>
                <c:pt idx="4">
                  <c:v>958</c:v>
                </c:pt>
                <c:pt idx="5">
                  <c:v>1187</c:v>
                </c:pt>
                <c:pt idx="6">
                  <c:v>1356</c:v>
                </c:pt>
                <c:pt idx="7">
                  <c:v>1717</c:v>
                </c:pt>
                <c:pt idx="8">
                  <c:v>1437</c:v>
                </c:pt>
                <c:pt idx="9">
                  <c:v>1472</c:v>
                </c:pt>
                <c:pt idx="10">
                  <c:v>1973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46656"/>
        <c:axId val="34248192"/>
      </c:lineChart>
      <c:catAx>
        <c:axId val="342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248192"/>
        <c:crosses val="autoZero"/>
        <c:auto val="1"/>
        <c:lblAlgn val="ctr"/>
        <c:lblOffset val="100"/>
        <c:noMultiLvlLbl val="0"/>
      </c:catAx>
      <c:valAx>
        <c:axId val="3424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424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>
                <a:solidFill>
                  <a:schemeClr val="tx1"/>
                </a:solidFill>
              </a:rPr>
              <a:t>Evolution de l'encours de la dette en fin d'année</a:t>
            </a:r>
          </a:p>
        </c:rich>
      </c:tx>
      <c:layout>
        <c:manualLayout>
          <c:xMode val="edge"/>
          <c:yMode val="edge"/>
          <c:x val="0.25537781583590524"/>
          <c:y val="3.190667456062995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37198886115509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6923061392477005E-3"/>
                  <c:y val="-0.32268913256827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641020464159002E-3"/>
                  <c:y val="-0.32268913256827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282040928318003E-3"/>
                  <c:y val="-0.29579837152091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923061392476068E-3"/>
                  <c:y val="-0.28683513740226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923061392477005E-3"/>
                  <c:y val="-0.26890761047356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641020464158061E-3"/>
                  <c:y val="-0.27338940398145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5641020464159002E-3"/>
                  <c:y val="-0.3630252741393103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12 711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Feuil1!$F$8:$P$8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Feuil1!$F$16:$P$16</c:f>
              <c:numCache>
                <c:formatCode>#,##0</c:formatCode>
                <c:ptCount val="11"/>
                <c:pt idx="0">
                  <c:v>16102</c:v>
                </c:pt>
                <c:pt idx="1">
                  <c:v>15160</c:v>
                </c:pt>
                <c:pt idx="2">
                  <c:v>16044</c:v>
                </c:pt>
                <c:pt idx="3">
                  <c:v>16005</c:v>
                </c:pt>
                <c:pt idx="4">
                  <c:v>14059</c:v>
                </c:pt>
                <c:pt idx="5">
                  <c:v>13299</c:v>
                </c:pt>
                <c:pt idx="6">
                  <c:v>12195</c:v>
                </c:pt>
                <c:pt idx="7">
                  <c:v>11735</c:v>
                </c:pt>
                <c:pt idx="8">
                  <c:v>11301</c:v>
                </c:pt>
                <c:pt idx="9">
                  <c:v>11101</c:v>
                </c:pt>
                <c:pt idx="10">
                  <c:v>9711</c:v>
                </c:pt>
              </c:numCache>
            </c:numRef>
          </c:val>
        </c:ser>
        <c:ser>
          <c:idx val="1"/>
          <c:order val="1"/>
          <c:invertIfNegative val="0"/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val>
            <c:numRef>
              <c:f>Feuil1!$F$13:$P$13</c:f>
              <c:numCache>
                <c:formatCode>#,##0</c:formatCode>
                <c:ptCount val="11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78016"/>
        <c:axId val="35879552"/>
      </c:barChart>
      <c:catAx>
        <c:axId val="3587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79552"/>
        <c:crosses val="autoZero"/>
        <c:auto val="1"/>
        <c:lblAlgn val="ctr"/>
        <c:lblOffset val="100"/>
        <c:noMultiLvlLbl val="0"/>
      </c:catAx>
      <c:valAx>
        <c:axId val="3587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/>
              <a:t>Evolution du capital remboursé et des intérêts</a:t>
            </a:r>
          </a:p>
        </c:rich>
      </c:tx>
      <c:layout>
        <c:manualLayout>
          <c:xMode val="edge"/>
          <c:yMode val="edge"/>
          <c:x val="0.19070486362297751"/>
          <c:y val="1.67839936819803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172270848118234E-2"/>
          <c:y val="0.12716417730944968"/>
          <c:w val="0.89993954347777638"/>
          <c:h val="0.69224910075457435"/>
        </c:manualLayout>
      </c:layout>
      <c:lineChart>
        <c:grouping val="standard"/>
        <c:varyColors val="0"/>
        <c:ser>
          <c:idx val="0"/>
          <c:order val="0"/>
          <c:tx>
            <c:strRef>
              <c:f>Feuil1!$E$18</c:f>
              <c:strCache>
                <c:ptCount val="1"/>
                <c:pt idx="0">
                  <c:v>intérêt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413447782546503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784552123656636E-17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82689556509626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882689556509299E-3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5.092592592592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569104247313272E-17"/>
                  <c:y val="-5.5555555555555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4.6296296296296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7882689556509299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Feuil1!$F$8:$P$8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Feuil1!$F$18:$P$18</c:f>
              <c:numCache>
                <c:formatCode>General</c:formatCode>
                <c:ptCount val="11"/>
                <c:pt idx="0">
                  <c:v>761</c:v>
                </c:pt>
                <c:pt idx="1">
                  <c:v>751</c:v>
                </c:pt>
                <c:pt idx="2">
                  <c:v>754</c:v>
                </c:pt>
                <c:pt idx="3">
                  <c:v>553</c:v>
                </c:pt>
                <c:pt idx="4">
                  <c:v>594</c:v>
                </c:pt>
                <c:pt idx="5">
                  <c:v>455</c:v>
                </c:pt>
                <c:pt idx="6">
                  <c:v>445</c:v>
                </c:pt>
                <c:pt idx="7">
                  <c:v>364</c:v>
                </c:pt>
                <c:pt idx="8">
                  <c:v>326</c:v>
                </c:pt>
                <c:pt idx="9">
                  <c:v>322</c:v>
                </c:pt>
                <c:pt idx="10">
                  <c:v>265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78-4F59-AADA-4BA087763FC2}"/>
            </c:ext>
          </c:extLst>
        </c:ser>
        <c:ser>
          <c:idx val="1"/>
          <c:order val="1"/>
          <c:tx>
            <c:strRef>
              <c:f>Feuil1!$E$19</c:f>
              <c:strCache>
                <c:ptCount val="1"/>
                <c:pt idx="0">
                  <c:v>Remboursement du capital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29613733905579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82689556509626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530758226037196E-3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648068669527897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569104247313272E-17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765379113018598E-3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3648068669527897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678-4F59-AADA-4BA087763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Feuil1!$F$8:$P$8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Feuil1!$F$19:$P$19</c:f>
              <c:numCache>
                <c:formatCode>General</c:formatCode>
                <c:ptCount val="11"/>
                <c:pt idx="0">
                  <c:v>2153</c:v>
                </c:pt>
                <c:pt idx="1">
                  <c:v>2370</c:v>
                </c:pt>
                <c:pt idx="2">
                  <c:v>2067</c:v>
                </c:pt>
                <c:pt idx="3">
                  <c:v>1988</c:v>
                </c:pt>
                <c:pt idx="4">
                  <c:v>1946</c:v>
                </c:pt>
                <c:pt idx="5">
                  <c:v>1760</c:v>
                </c:pt>
                <c:pt idx="6">
                  <c:v>1754</c:v>
                </c:pt>
                <c:pt idx="7">
                  <c:v>1460</c:v>
                </c:pt>
                <c:pt idx="8">
                  <c:v>1534</c:v>
                </c:pt>
                <c:pt idx="9">
                  <c:v>1505</c:v>
                </c:pt>
                <c:pt idx="10">
                  <c:v>1390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78-4F59-AADA-4BA087763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51680"/>
        <c:axId val="33956992"/>
      </c:lineChart>
      <c:catAx>
        <c:axId val="329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956992"/>
        <c:crosses val="autoZero"/>
        <c:auto val="1"/>
        <c:lblAlgn val="ctr"/>
        <c:lblOffset val="100"/>
        <c:noMultiLvlLbl val="0"/>
      </c:catAx>
      <c:valAx>
        <c:axId val="3395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9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79135407034379"/>
          <c:y val="0.8929015986473986"/>
          <c:w val="0.70692412886177125"/>
          <c:h val="0.10709840135260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DETTE par habitant</a:t>
            </a:r>
            <a:r>
              <a:rPr lang="fr-FR" b="1" baseline="0">
                <a:solidFill>
                  <a:sysClr val="windowText" lastClr="000000"/>
                </a:solidFill>
              </a:rPr>
              <a:t> depuis 2008 et moyenne strate</a:t>
            </a:r>
            <a:endParaRPr lang="fr-FR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633752091668153"/>
          <c:y val="4.61760391805510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Feuil1!$F$12</c:f>
              <c:strCache>
                <c:ptCount val="1"/>
                <c:pt idx="0">
                  <c:v>Encours par habitant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7.028605207893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107320593522287E-17"/>
                  <c:y val="6.950463472298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9622437971952538E-2"/>
                  <c:y val="6.156805224073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Feuil1!$I$11:$Q$11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Feuil1!$I$12:$Q$12</c:f>
              <c:numCache>
                <c:formatCode>General</c:formatCode>
                <c:ptCount val="9"/>
                <c:pt idx="0">
                  <c:v>1020</c:v>
                </c:pt>
                <c:pt idx="1">
                  <c:v>1050</c:v>
                </c:pt>
                <c:pt idx="2">
                  <c:v>915</c:v>
                </c:pt>
                <c:pt idx="3">
                  <c:v>865</c:v>
                </c:pt>
                <c:pt idx="4">
                  <c:v>801</c:v>
                </c:pt>
                <c:pt idx="5">
                  <c:v>781</c:v>
                </c:pt>
                <c:pt idx="6">
                  <c:v>757</c:v>
                </c:pt>
                <c:pt idx="7">
                  <c:v>750</c:v>
                </c:pt>
                <c:pt idx="8">
                  <c:v>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322496"/>
        <c:axId val="73324032"/>
      </c:barChart>
      <c:lineChart>
        <c:grouping val="standard"/>
        <c:varyColors val="0"/>
        <c:ser>
          <c:idx val="1"/>
          <c:order val="1"/>
          <c:tx>
            <c:strRef>
              <c:f>Feuil1!$F$17</c:f>
              <c:strCache>
                <c:ptCount val="1"/>
                <c:pt idx="0">
                  <c:v>Moyenne de la strate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0787486515641856E-2"/>
                  <c:y val="-5.7720048975688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362459546925564E-2"/>
                  <c:y val="-7.311206203587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574973031283712E-2"/>
                  <c:y val="-8.080806856596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102481121898598E-2"/>
                  <c:y val="-6.5416055505780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Feuil1!$I$17:$Q$17</c:f>
              <c:numCache>
                <c:formatCode>General</c:formatCode>
                <c:ptCount val="9"/>
                <c:pt idx="0">
                  <c:v>951</c:v>
                </c:pt>
                <c:pt idx="1">
                  <c:v>958</c:v>
                </c:pt>
                <c:pt idx="2">
                  <c:v>950</c:v>
                </c:pt>
                <c:pt idx="3">
                  <c:v>935</c:v>
                </c:pt>
                <c:pt idx="4">
                  <c:v>955</c:v>
                </c:pt>
                <c:pt idx="5">
                  <c:v>964</c:v>
                </c:pt>
                <c:pt idx="6">
                  <c:v>1066</c:v>
                </c:pt>
                <c:pt idx="7">
                  <c:v>958</c:v>
                </c:pt>
                <c:pt idx="8">
                  <c:v>936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22496"/>
        <c:axId val="73324032"/>
      </c:lineChart>
      <c:catAx>
        <c:axId val="733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324032"/>
        <c:crosses val="autoZero"/>
        <c:auto val="1"/>
        <c:lblAlgn val="ctr"/>
        <c:lblOffset val="100"/>
        <c:noMultiLvlLbl val="0"/>
      </c:catAx>
      <c:valAx>
        <c:axId val="7332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32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BE6C-80A2-4CA7-B4A7-4ABC783B2EF8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08A1-42AB-4D6C-8328-A887DD8007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3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1697-D61A-4CC5-BA78-BBB22315D440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BD5E8-C60E-40DC-9005-0EDD85781A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88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7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Généralement, au début d’année, on met tout dans</a:t>
            </a:r>
            <a:r>
              <a:rPr lang="fr-FR" baseline="0" dirty="0" smtClean="0"/>
              <a:t> le fonctionnement puis ça revient à l’investissement via l’autofinancement. Là, un peu plus direct : on passe directement une partie du résultat dans l’investissement. Car une partie du résultat de 2016 vient de l’emprunt à taux zéro non consommé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20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Généralement, au début d’année, on met tout dans</a:t>
            </a:r>
            <a:r>
              <a:rPr lang="fr-FR" baseline="0" dirty="0" smtClean="0"/>
              <a:t> le fonctionnement puis ça revient à l’investissement via l’autofinancement. Là, un peu plus direct : on passe directement une partie du résultat dans l’investissement. Car une partie du résultat de 2016 vient de l’emprunt à taux zéro non consommé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</a:t>
            </a:r>
            <a:r>
              <a:rPr lang="fr-FR" baseline="0" dirty="0" smtClean="0"/>
              <a:t> recours à une dette privée, on n’en aurait pas eu besoin ! Mais recours à CDC : en une fois : pour un taux d’intérêt zéro ! On a fait passer l’efficacité avant l’affichage.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65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7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Charges : </a:t>
            </a:r>
            <a:r>
              <a:rPr lang="fr-FR" dirty="0" smtClean="0">
                <a:solidFill>
                  <a:srgbClr val="00B0F0"/>
                </a:solidFill>
              </a:rPr>
              <a:t>-0,03 % </a:t>
            </a:r>
            <a:r>
              <a:rPr lang="fr-FR" dirty="0" smtClean="0"/>
              <a:t>/ 2013 </a:t>
            </a:r>
            <a:r>
              <a:rPr lang="fr-FR" dirty="0" smtClean="0">
                <a:solidFill>
                  <a:srgbClr val="00B0F0"/>
                </a:solidFill>
              </a:rPr>
              <a:t>Plus 10000 € en produits des services, +10000 en </a:t>
            </a:r>
            <a:r>
              <a:rPr lang="fr-FR" dirty="0" err="1" smtClean="0">
                <a:solidFill>
                  <a:srgbClr val="00B0F0"/>
                </a:solidFill>
              </a:rPr>
              <a:t>rbt</a:t>
            </a:r>
            <a:r>
              <a:rPr lang="fr-FR" dirty="0" smtClean="0">
                <a:solidFill>
                  <a:srgbClr val="00B0F0"/>
                </a:solidFill>
              </a:rPr>
              <a:t> de personnel et +5000 en subventions reçues)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B0F0"/>
                </a:solidFill>
              </a:rPr>
              <a:t>Déficit de fonctionnement :</a:t>
            </a:r>
            <a:r>
              <a:rPr lang="fr-FR" sz="1200" dirty="0" smtClean="0"/>
              <a:t>Rappel 2013 : </a:t>
            </a:r>
            <a:r>
              <a:rPr lang="fr-FR" sz="1200" dirty="0" smtClean="0">
                <a:solidFill>
                  <a:srgbClr val="00B0F0"/>
                </a:solidFill>
              </a:rPr>
              <a:t>+ 33 </a:t>
            </a:r>
            <a:r>
              <a:rPr lang="fr-FR" sz="1200" dirty="0" smtClean="0"/>
              <a:t>k€</a:t>
            </a:r>
            <a:endParaRPr lang="fr-FR" dirty="0" smtClean="0">
              <a:solidFill>
                <a:srgbClr val="00B0F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1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7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92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31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31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56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156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31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Produits de la fiscalité directe</a:t>
            </a:r>
          </a:p>
          <a:p>
            <a:pPr lvl="1"/>
            <a:r>
              <a:rPr lang="fr-FR" b="1" dirty="0" smtClean="0"/>
              <a:t>Pas d’augmentation des taux</a:t>
            </a:r>
          </a:p>
          <a:p>
            <a:pPr lvl="1"/>
            <a:r>
              <a:rPr lang="fr-FR" dirty="0" smtClean="0"/>
              <a:t>Revalorisation des bases (0,9 %)</a:t>
            </a:r>
          </a:p>
          <a:p>
            <a:pPr lvl="1"/>
            <a:r>
              <a:rPr lang="fr-FR" dirty="0" smtClean="0"/>
              <a:t>Augmentation des bases physiques (environ 1 %)</a:t>
            </a:r>
          </a:p>
          <a:p>
            <a:pPr lvl="1"/>
            <a:endParaRPr lang="fr-FR" sz="1300" dirty="0" smtClean="0"/>
          </a:p>
          <a:p>
            <a:r>
              <a:rPr lang="fr-FR" dirty="0" smtClean="0"/>
              <a:t>Produits de la fiscalité indirecte</a:t>
            </a:r>
          </a:p>
          <a:p>
            <a:pPr lvl="1"/>
            <a:r>
              <a:rPr lang="fr-FR" dirty="0" smtClean="0"/>
              <a:t>En 2015, l’attribution de compensation versée par la CCRCT devrait diminuer suite au transfert du service d’aide à domicile.</a:t>
            </a:r>
          </a:p>
          <a:p>
            <a:pPr lvl="1"/>
            <a:r>
              <a:rPr lang="fr-FR" dirty="0" smtClean="0"/>
              <a:t>Les droits de mutation sembleraient fléchir.</a:t>
            </a:r>
          </a:p>
          <a:p>
            <a:pPr lvl="1"/>
            <a:r>
              <a:rPr lang="fr-FR" dirty="0" smtClean="0"/>
              <a:t>La taxe locale sur la publicité extérieure et la taxe sur l’électricité devraient rester stables. </a:t>
            </a:r>
          </a:p>
          <a:p>
            <a:pPr lvl="1"/>
            <a:r>
              <a:rPr lang="fr-FR" dirty="0" smtClean="0"/>
              <a:t>A moyen terme, les produits de la fiscalité indirecte sont attendus en baisse en raison du transfert de compétences à la CCRCT auquel la municipalité prend toute sa part.</a:t>
            </a:r>
          </a:p>
          <a:p>
            <a:pPr marL="457200" lvl="1" indent="0">
              <a:buNone/>
            </a:pPr>
            <a:endParaRPr lang="fr-FR" sz="1300" dirty="0" smtClean="0"/>
          </a:p>
          <a:p>
            <a:r>
              <a:rPr lang="fr-FR" dirty="0" smtClean="0"/>
              <a:t>Autres recettes</a:t>
            </a:r>
          </a:p>
          <a:p>
            <a:pPr lvl="1"/>
            <a:r>
              <a:rPr lang="fr-FR" b="1" dirty="0" smtClean="0"/>
              <a:t>Pas d’augmentation des tarifs municipaux</a:t>
            </a:r>
          </a:p>
          <a:p>
            <a:pPr lvl="1"/>
            <a:r>
              <a:rPr lang="fr-FR" dirty="0" smtClean="0"/>
              <a:t>Maintien du soutien à l’emploi (compensations financières versées par l’</a:t>
            </a:r>
            <a:r>
              <a:rPr lang="fr-FR" dirty="0" err="1" smtClean="0"/>
              <a:t>Etat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745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844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173</a:t>
            </a:r>
            <a:r>
              <a:rPr lang="fr-FR" baseline="0" dirty="0" smtClean="0"/>
              <a:t> k€ car on a prévu 100 000 euros d’abattement de 30 % des bailleurs sociaux. Intégré dans les compensation fiscales au 74.8.</a:t>
            </a:r>
          </a:p>
          <a:p>
            <a:r>
              <a:rPr lang="fr-FR" baseline="0" dirty="0" smtClean="0"/>
              <a:t>Attribution de compensation.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810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26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18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309938" y="487363"/>
            <a:ext cx="3398837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04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2016 = 684 583€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595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2016 = 684 583€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6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86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31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056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294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Dépend des cessions,</a:t>
            </a:r>
            <a:r>
              <a:rPr lang="fr-FR" baseline="0" dirty="0" smtClean="0"/>
              <a:t> de l’avancement des travaux, des RAR (on a 2,2 M€ qui viennent de l’année passée !)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65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31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882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05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40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35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28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Villers-Cotterets</a:t>
            </a:r>
            <a:r>
              <a:rPr lang="fr-FR" dirty="0" smtClean="0"/>
              <a:t> : 93,22 </a:t>
            </a:r>
          </a:p>
          <a:p>
            <a:r>
              <a:rPr lang="fr-FR" dirty="0" smtClean="0"/>
              <a:t>Note du premier (Bondues) : 114,66</a:t>
            </a:r>
          </a:p>
          <a:p>
            <a:r>
              <a:rPr lang="fr-FR" dirty="0" smtClean="0"/>
              <a:t>Note du dernier (Etaples) : 87,7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93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66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05163" y="539750"/>
            <a:ext cx="3400425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Total recettes 2015  : 20 288 k€    total recettes 2016 : 20 512 k€  soit – 224 k€</a:t>
            </a:r>
          </a:p>
          <a:p>
            <a:r>
              <a:rPr lang="fr-FR" dirty="0" smtClean="0"/>
              <a:t>Pourquoi  baisse de recette :</a:t>
            </a:r>
          </a:p>
          <a:p>
            <a:endParaRPr lang="fr-FR" dirty="0" smtClean="0"/>
          </a:p>
          <a:p>
            <a:r>
              <a:rPr lang="fr-FR" dirty="0" smtClean="0"/>
              <a:t>Dotations 2015  : 4730 k€    dotations 2016 : 4305 k€ soit -425 k€</a:t>
            </a:r>
          </a:p>
          <a:p>
            <a:endParaRPr lang="fr-FR" dirty="0" smtClean="0"/>
          </a:p>
          <a:p>
            <a:r>
              <a:rPr lang="fr-FR" dirty="0" smtClean="0"/>
              <a:t>Dépenses 2015 : 17288 k€       2016</a:t>
            </a:r>
            <a:r>
              <a:rPr lang="fr-FR" baseline="0" dirty="0" smtClean="0"/>
              <a:t> : 17144 k€ soit -144 k€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6" y="4385047"/>
            <a:ext cx="8776800" cy="172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56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hausse</a:t>
            </a:r>
          </a:p>
          <a:p>
            <a:r>
              <a:rPr lang="fr-FR" dirty="0" smtClean="0"/>
              <a:t>FPIC + contraintes sur le personnel</a:t>
            </a:r>
            <a:r>
              <a:rPr lang="fr-FR" baseline="0" dirty="0" smtClean="0"/>
              <a:t> : GVT, Cat C, Rythmes Scolaires, Suppression jour de carence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Epargne brute</a:t>
            </a:r>
            <a:r>
              <a:rPr lang="fr-FR" baseline="0" dirty="0" smtClean="0"/>
              <a:t> : 3,37 ; épargne nette : 2,0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9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Emprunt</a:t>
            </a:r>
            <a:r>
              <a:rPr lang="fr-FR" baseline="0" dirty="0" smtClean="0"/>
              <a:t> nouveau non consommé. Si on avait des coffres forts à la mairie, il serait rempli de lingots ! </a:t>
            </a:r>
            <a:r>
              <a:rPr lang="fr-FR" baseline="0" dirty="0" smtClean="0">
                <a:sym typeface="Wingdings" panose="05000000000000000000" pitchFamily="2" charset="2"/>
              </a:rPr>
              <a:t> Aucun problème de trésorerie, au contraire.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D5E8-C60E-40DC-9005-0EDD85781A2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16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 7" descr="Blason-fin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33265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19672" y="350168"/>
            <a:ext cx="7067128" cy="990600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619672" y="350168"/>
            <a:ext cx="7067128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619672" y="1484784"/>
            <a:ext cx="7067128" cy="464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E71BC3-0D27-4898-A281-7A22AC1B99F7}" type="datetimeFigureOut">
              <a:rPr lang="fr-FR" smtClean="0"/>
              <a:pPr/>
              <a:t>23/03/2017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7CFF7C-B666-436E-8845-A3CEB214906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1619672" y="1412776"/>
            <a:ext cx="70671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2" name="Image 7" descr="Blason-final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3528" y="33265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159768"/>
          </a:xfrm>
        </p:spPr>
        <p:txBody>
          <a:bodyPr>
            <a:normAutofit/>
          </a:bodyPr>
          <a:lstStyle/>
          <a:p>
            <a:r>
              <a:rPr lang="fr-FR" dirty="0" smtClean="0"/>
              <a:t>Exécution du budget 2016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Conseil municipal du 13 mars 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570746"/>
            <a:ext cx="573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Ville de Château-Thierry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608" y="2276872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212976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Investissement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43608" y="414908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4067944" y="2996952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4067945" y="393305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 d’équipement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6829" y="1538789"/>
            <a:ext cx="889248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800" dirty="0" smtClean="0"/>
              <a:t>Investissement élevé :</a:t>
            </a:r>
          </a:p>
          <a:p>
            <a:pPr marL="0" lvl="1" algn="ctr"/>
            <a:r>
              <a:rPr lang="fr-FR" sz="2800" dirty="0" smtClean="0"/>
              <a:t>Les dépenses d’équipement ont atteint 4,3 M€ en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6336" y="3140969"/>
            <a:ext cx="64807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" y="2708920"/>
            <a:ext cx="8473038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75240" cy="4752528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 smtClean="0"/>
              <a:t>Épargne brute : 3,4 M€</a:t>
            </a:r>
          </a:p>
          <a:p>
            <a:pPr lvl="1"/>
            <a:r>
              <a:rPr lang="fr-FR" dirty="0" smtClean="0"/>
              <a:t>Rappel 2015 : 3 M€</a:t>
            </a:r>
          </a:p>
          <a:p>
            <a:pPr lvl="1"/>
            <a:endParaRPr lang="fr-FR" dirty="0" smtClean="0"/>
          </a:p>
          <a:p>
            <a:r>
              <a:rPr lang="fr-FR" sz="3600" dirty="0" smtClean="0"/>
              <a:t>Cessions : 0,31 M€</a:t>
            </a:r>
          </a:p>
          <a:p>
            <a:pPr lvl="1"/>
            <a:r>
              <a:rPr lang="fr-FR" dirty="0" smtClean="0"/>
              <a:t>Rappel 2015 : 0,41 M€</a:t>
            </a:r>
          </a:p>
          <a:p>
            <a:pPr lvl="1"/>
            <a:endParaRPr lang="fr-FR" dirty="0" smtClean="0"/>
          </a:p>
          <a:p>
            <a:r>
              <a:rPr lang="fr-FR" sz="3600" dirty="0" smtClean="0"/>
              <a:t>Subventions : 0,41 M€</a:t>
            </a:r>
          </a:p>
          <a:p>
            <a:pPr lvl="1"/>
            <a:r>
              <a:rPr lang="fr-FR" dirty="0" smtClean="0"/>
              <a:t>Rappel 2015 : 1,47 M€</a:t>
            </a:r>
          </a:p>
          <a:p>
            <a:pPr lvl="1"/>
            <a:endParaRPr lang="fr-FR" dirty="0" smtClean="0"/>
          </a:p>
          <a:p>
            <a:r>
              <a:rPr lang="fr-FR" sz="3600" dirty="0" smtClean="0"/>
              <a:t>Emprunt à taux zéro : 3 M€</a:t>
            </a:r>
          </a:p>
          <a:p>
            <a:pPr lvl="1"/>
            <a:r>
              <a:rPr lang="fr-FR" dirty="0" smtClean="0"/>
              <a:t>Rappel 2015 : 1,3 M€</a:t>
            </a:r>
          </a:p>
          <a:p>
            <a:pPr lvl="1"/>
            <a:endParaRPr lang="fr-FR" dirty="0" smtClean="0"/>
          </a:p>
          <a:p>
            <a:r>
              <a:rPr lang="fr-FR" sz="3600" dirty="0"/>
              <a:t>Avance sur le FCTVA : </a:t>
            </a:r>
            <a:r>
              <a:rPr lang="fr-FR" sz="3600" dirty="0" smtClean="0"/>
              <a:t>0 </a:t>
            </a:r>
            <a:r>
              <a:rPr lang="fr-FR" sz="3600" dirty="0"/>
              <a:t>M</a:t>
            </a:r>
            <a:r>
              <a:rPr lang="fr-FR" sz="3600" dirty="0" smtClean="0"/>
              <a:t>€</a:t>
            </a:r>
          </a:p>
          <a:p>
            <a:pPr lvl="1"/>
            <a:r>
              <a:rPr lang="fr-FR" dirty="0"/>
              <a:t>Rappel </a:t>
            </a:r>
            <a:r>
              <a:rPr lang="fr-FR" dirty="0" smtClean="0"/>
              <a:t>2015 </a:t>
            </a:r>
            <a:r>
              <a:rPr lang="fr-FR" dirty="0"/>
              <a:t>: </a:t>
            </a:r>
            <a:r>
              <a:rPr lang="fr-FR" dirty="0" smtClean="0"/>
              <a:t>0,55 </a:t>
            </a:r>
            <a:r>
              <a:rPr lang="fr-FR" dirty="0"/>
              <a:t>€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Financement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7169" y="4970043"/>
            <a:ext cx="821925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15616" y="2982694"/>
            <a:ext cx="6912768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Pour rappel, le financement </a:t>
            </a:r>
            <a:r>
              <a:rPr lang="fr-FR" dirty="0"/>
              <a:t>de la </a:t>
            </a:r>
            <a:r>
              <a:rPr lang="fr-FR" dirty="0" smtClean="0"/>
              <a:t>rénovation</a:t>
            </a:r>
          </a:p>
          <a:p>
            <a:pPr marL="0" indent="0" algn="ctr">
              <a:buNone/>
            </a:pPr>
            <a:r>
              <a:rPr lang="fr-FR" dirty="0" smtClean="0"/>
              <a:t>du </a:t>
            </a:r>
            <a:r>
              <a:rPr lang="fr-FR" dirty="0"/>
              <a:t>Palais des Rencontres </a:t>
            </a:r>
            <a:r>
              <a:rPr lang="fr-FR" dirty="0" smtClean="0"/>
              <a:t>(7 M€ !) se finance avec :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600" dirty="0" smtClean="0"/>
              <a:t>Plus de 60 % de subventions !</a:t>
            </a:r>
          </a:p>
          <a:p>
            <a:pPr marL="0" indent="0" algn="ctr">
              <a:buNone/>
            </a:pPr>
            <a:r>
              <a:rPr lang="fr-FR" dirty="0" smtClean="0"/>
              <a:t>~ 43 % par l’Etat et la CAF</a:t>
            </a:r>
          </a:p>
          <a:p>
            <a:pPr marL="0" indent="0" algn="ctr">
              <a:buNone/>
            </a:pPr>
            <a:r>
              <a:rPr lang="fr-FR" dirty="0" smtClean="0"/>
              <a:t>~ 18 % par le Conseil régional</a:t>
            </a:r>
          </a:p>
          <a:p>
            <a:pPr lvl="2" algn="ctr"/>
            <a:endParaRPr lang="fr-FR" dirty="0"/>
          </a:p>
          <a:p>
            <a:pPr marL="0" indent="0" algn="ctr">
              <a:buNone/>
            </a:pPr>
            <a:r>
              <a:rPr lang="fr-FR" sz="3600" dirty="0" smtClean="0"/>
              <a:t>Le reste par un emprunt… </a:t>
            </a:r>
            <a:r>
              <a:rPr lang="fr-FR" sz="3600" u="sng" dirty="0" smtClean="0"/>
              <a:t>à taux zéro !</a:t>
            </a:r>
            <a:endParaRPr lang="fr-FR" sz="3600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Financement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19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Encours de la dette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556792"/>
            <a:ext cx="84969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400" b="1" dirty="0" smtClean="0"/>
              <a:t>Hors </a:t>
            </a:r>
            <a:r>
              <a:rPr lang="fr-FR" sz="2400" b="1" dirty="0"/>
              <a:t>emprunt à taux zéro pour le Palais des </a:t>
            </a:r>
            <a:r>
              <a:rPr lang="fr-FR" sz="2400" b="1" dirty="0" smtClean="0"/>
              <a:t>Rencontres,</a:t>
            </a:r>
          </a:p>
          <a:p>
            <a:pPr marL="0" lvl="1" algn="ctr"/>
            <a:r>
              <a:rPr lang="fr-FR" sz="2400" b="1" dirty="0" smtClean="0"/>
              <a:t>la </a:t>
            </a:r>
            <a:r>
              <a:rPr lang="fr-FR" sz="2400" b="1" dirty="0"/>
              <a:t>dette a continué de baisser en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7452320" y="2884665"/>
            <a:ext cx="504056" cy="3221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36327" y="5866174"/>
            <a:ext cx="932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En milliers</a:t>
            </a:r>
            <a:endParaRPr lang="fr-FR" sz="12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176101"/>
              </p:ext>
            </p:extLst>
          </p:nvPr>
        </p:nvGraphicFramePr>
        <p:xfrm>
          <a:off x="323528" y="2603813"/>
          <a:ext cx="8496944" cy="378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400" dirty="0" smtClean="0"/>
              <a:t>Même avec la </a:t>
            </a:r>
            <a:r>
              <a:rPr lang="fr-FR" sz="2400" dirty="0"/>
              <a:t>rénovation complète du Palais des Rencontres, la dette par habitant reste inférieure à la moyenne 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Investissement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Encours de la dette</a:t>
            </a: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5"/>
            <a:ext cx="7128792" cy="38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5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Investissement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Encours de la dette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568" y="1700808"/>
            <a:ext cx="7848872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3200" b="1" u="sng" dirty="0" smtClean="0"/>
              <a:t>Une dette prudente</a:t>
            </a:r>
          </a:p>
          <a:p>
            <a:pPr marL="0" lvl="1" algn="ctr"/>
            <a:endParaRPr lang="fr-FR" sz="3200" dirty="0"/>
          </a:p>
          <a:p>
            <a:pPr marL="0" lvl="1" algn="ctr"/>
            <a:r>
              <a:rPr lang="fr-FR" sz="3200" dirty="0"/>
              <a:t>Pas d’emprunts toxiques</a:t>
            </a:r>
          </a:p>
          <a:p>
            <a:pPr marL="0" lvl="1" algn="ctr"/>
            <a:endParaRPr lang="fr-FR" sz="3200" dirty="0"/>
          </a:p>
          <a:p>
            <a:pPr marL="0" lvl="1" algn="ctr"/>
            <a:r>
              <a:rPr lang="fr-FR" sz="3200" dirty="0" smtClean="0"/>
              <a:t>81 % </a:t>
            </a:r>
            <a:r>
              <a:rPr lang="fr-FR" sz="3200" dirty="0"/>
              <a:t>à taux </a:t>
            </a:r>
            <a:r>
              <a:rPr lang="fr-FR" sz="3200" dirty="0" smtClean="0"/>
              <a:t>fixe et 19 </a:t>
            </a:r>
            <a:r>
              <a:rPr lang="fr-FR" sz="3200" dirty="0"/>
              <a:t>% à taux </a:t>
            </a:r>
            <a:r>
              <a:rPr lang="fr-FR" sz="3200" dirty="0" smtClean="0"/>
              <a:t>variable</a:t>
            </a:r>
          </a:p>
          <a:p>
            <a:pPr marL="0" lvl="1" algn="ctr"/>
            <a:endParaRPr lang="fr-FR" sz="3200" dirty="0"/>
          </a:p>
          <a:p>
            <a:pPr marL="0" lvl="1" algn="ctr"/>
            <a:r>
              <a:rPr lang="fr-FR" sz="3200" dirty="0" smtClean="0"/>
              <a:t>24 % de la dette a un taux d’intérêt zéro</a:t>
            </a:r>
          </a:p>
          <a:p>
            <a:pPr marL="0" lvl="1" algn="ctr"/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33304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Investissement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Encours de la dette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556792"/>
            <a:ext cx="842493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>
                <a:solidFill>
                  <a:prstClr val="black"/>
                </a:solidFill>
              </a:rPr>
              <a:t>Baisse des charges d’intérêt : -18 % en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758" y="2323713"/>
            <a:ext cx="84249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1157210"/>
              </p:ext>
            </p:extLst>
          </p:nvPr>
        </p:nvGraphicFramePr>
        <p:xfrm>
          <a:off x="457200" y="2132856"/>
          <a:ext cx="834649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3118" y="224009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 milliers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93610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Résultat 2016 hors attribution de compensation : 4,1 M€</a:t>
            </a:r>
          </a:p>
          <a:p>
            <a:pPr lvl="1"/>
            <a:r>
              <a:rPr lang="fr-FR" dirty="0" smtClean="0"/>
              <a:t>Résultat 2015 : 2,3 M€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Vers le budget 2017…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résultat et son affectation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42493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>
                <a:solidFill>
                  <a:prstClr val="black"/>
                </a:solidFill>
              </a:rPr>
              <a:t>Résultat 2016 : 4,9 millions d’euros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3380218"/>
            <a:ext cx="842493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>
                <a:solidFill>
                  <a:prstClr val="black"/>
                </a:solidFill>
              </a:rPr>
              <a:t>Affectation du résultat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3872661"/>
            <a:ext cx="8327268" cy="229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/>
              <a:t>Résultat de la section de fonctionnement : </a:t>
            </a:r>
            <a:r>
              <a:rPr lang="fr-FR" sz="2600" dirty="0" smtClean="0"/>
              <a:t>5,10 </a:t>
            </a:r>
            <a:r>
              <a:rPr lang="fr-FR" sz="2600" dirty="0"/>
              <a:t>M€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/>
              <a:t>Besoin </a:t>
            </a:r>
            <a:r>
              <a:rPr lang="fr-FR" sz="2600" dirty="0" smtClean="0"/>
              <a:t>de </a:t>
            </a:r>
            <a:r>
              <a:rPr lang="fr-FR" sz="2600" dirty="0"/>
              <a:t>la section d’investissement : </a:t>
            </a:r>
            <a:r>
              <a:rPr lang="fr-FR" sz="2600" dirty="0" smtClean="0"/>
              <a:t>0,25 </a:t>
            </a:r>
            <a:r>
              <a:rPr lang="fr-FR" sz="2600" dirty="0"/>
              <a:t>M€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Affectations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300" dirty="0" smtClean="0">
                <a:solidFill>
                  <a:schemeClr val="tx2"/>
                </a:solidFill>
              </a:rPr>
              <a:t>Report </a:t>
            </a:r>
            <a:r>
              <a:rPr lang="fr-FR" sz="2300" dirty="0">
                <a:solidFill>
                  <a:schemeClr val="tx2"/>
                </a:solidFill>
              </a:rPr>
              <a:t>en fonctionnement : 2,8 M</a:t>
            </a:r>
            <a:r>
              <a:rPr lang="fr-FR" sz="2300" dirty="0" smtClean="0">
                <a:solidFill>
                  <a:schemeClr val="tx2"/>
                </a:solidFill>
              </a:rPr>
              <a:t>€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300" dirty="0" smtClean="0">
                <a:solidFill>
                  <a:schemeClr val="tx2"/>
                </a:solidFill>
              </a:rPr>
              <a:t>Affectation à l’investissement : </a:t>
            </a:r>
            <a:r>
              <a:rPr lang="fr-FR" sz="2300" dirty="0">
                <a:solidFill>
                  <a:schemeClr val="tx2"/>
                </a:solidFill>
              </a:rPr>
              <a:t>2,3 M€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93610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Résultat 2016 hors attribution de compensation : 4,1 M€</a:t>
            </a:r>
          </a:p>
          <a:p>
            <a:pPr lvl="1"/>
            <a:r>
              <a:rPr lang="fr-FR" dirty="0" smtClean="0"/>
              <a:t>Résultat 2015 : 2,3 M€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Vers le budget 2017…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résultat et son affectation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700808"/>
            <a:ext cx="842493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>
                <a:solidFill>
                  <a:prstClr val="black"/>
                </a:solidFill>
              </a:rPr>
              <a:t>Résultat 2016 : 4,9 millions d’euros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9532" y="3296597"/>
            <a:ext cx="842493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>
                <a:solidFill>
                  <a:prstClr val="black"/>
                </a:solidFill>
              </a:rPr>
              <a:t>Affectation du résultat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3872661"/>
            <a:ext cx="8327268" cy="229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/>
              <a:t>Résultat de la section de fonctionnement : </a:t>
            </a:r>
            <a:r>
              <a:rPr lang="fr-FR" sz="2600" dirty="0" smtClean="0"/>
              <a:t>5,10 </a:t>
            </a:r>
            <a:r>
              <a:rPr lang="fr-FR" sz="2600" dirty="0"/>
              <a:t>M€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/>
              <a:t>Besoin </a:t>
            </a:r>
            <a:r>
              <a:rPr lang="fr-FR" sz="2600" dirty="0" smtClean="0"/>
              <a:t>de </a:t>
            </a:r>
            <a:r>
              <a:rPr lang="fr-FR" sz="2600" dirty="0"/>
              <a:t>la section d’investissement : </a:t>
            </a:r>
            <a:r>
              <a:rPr lang="fr-FR" sz="2600" dirty="0" smtClean="0"/>
              <a:t>0,25 </a:t>
            </a:r>
            <a:r>
              <a:rPr lang="fr-FR" sz="2600" dirty="0"/>
              <a:t>M€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Affectations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300" dirty="0" smtClean="0">
                <a:solidFill>
                  <a:schemeClr val="tx2"/>
                </a:solidFill>
              </a:rPr>
              <a:t>Report </a:t>
            </a:r>
            <a:r>
              <a:rPr lang="fr-FR" sz="2300" dirty="0">
                <a:solidFill>
                  <a:schemeClr val="tx2"/>
                </a:solidFill>
              </a:rPr>
              <a:t>en fonctionnement : 2,8 M</a:t>
            </a:r>
            <a:r>
              <a:rPr lang="fr-FR" sz="2300" dirty="0" smtClean="0">
                <a:solidFill>
                  <a:schemeClr val="tx2"/>
                </a:solidFill>
              </a:rPr>
              <a:t>€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300" dirty="0" smtClean="0">
                <a:solidFill>
                  <a:schemeClr val="tx2"/>
                </a:solidFill>
              </a:rPr>
              <a:t>Affectation à l’investissement : </a:t>
            </a:r>
            <a:r>
              <a:rPr lang="fr-FR" sz="2300" dirty="0">
                <a:solidFill>
                  <a:schemeClr val="tx2"/>
                </a:solidFill>
              </a:rPr>
              <a:t>2,3 M€</a:t>
            </a:r>
          </a:p>
        </p:txBody>
      </p:sp>
      <p:sp>
        <p:nvSpPr>
          <p:cNvPr id="7" name="Ellipse 6"/>
          <p:cNvSpPr/>
          <p:nvPr/>
        </p:nvSpPr>
        <p:spPr>
          <a:xfrm>
            <a:off x="714936" y="5712936"/>
            <a:ext cx="5544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444208" y="542663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Sur les 3 M€ d’emprunt nouveau, seuls 0,7 M€ étaient nécessaires…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5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Volonté de voter le budget tôt dans l’année</a:t>
            </a:r>
          </a:p>
          <a:p>
            <a:pPr lvl="1"/>
            <a:r>
              <a:rPr lang="fr-FR" dirty="0" smtClean="0"/>
              <a:t>Ancrer une trajectoire budgétaire dès le début d’année</a:t>
            </a:r>
          </a:p>
          <a:p>
            <a:pPr lvl="1"/>
            <a:r>
              <a:rPr lang="fr-FR" dirty="0" smtClean="0"/>
              <a:t>Accroître la visibilité des décisions politiques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Légalement, le vote du Compte administratif (CA) peut intervenir jusqu’en juin 2016</a:t>
            </a:r>
          </a:p>
          <a:p>
            <a:pPr lvl="1"/>
            <a:r>
              <a:rPr lang="fr-FR" dirty="0" smtClean="0"/>
              <a:t>Cette année, le CA est présenté en même temps que le BP</a:t>
            </a:r>
          </a:p>
          <a:p>
            <a:pPr lvl="1"/>
            <a:r>
              <a:rPr lang="fr-FR" dirty="0" smtClean="0"/>
              <a:t>Reprise du résultat de 2016 dans le budget 2017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volonté de transparence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Encours de la dette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556792"/>
            <a:ext cx="84969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400" b="1" dirty="0" smtClean="0"/>
              <a:t>Evolution de la dette si la Ville n’avait pas dû contracter en une fois l’emprunt pour le PDR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452320" y="2884665"/>
            <a:ext cx="504056" cy="3221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4" y="2492896"/>
            <a:ext cx="7908656" cy="42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2195592"/>
            <a:ext cx="8229600" cy="439248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Une exécution budgétaire saine</a:t>
            </a:r>
          </a:p>
          <a:p>
            <a:pPr lvl="1"/>
            <a:r>
              <a:rPr lang="fr-FR" dirty="0"/>
              <a:t>Des recettes plus élevées que prévues</a:t>
            </a:r>
          </a:p>
          <a:p>
            <a:pPr lvl="1"/>
            <a:r>
              <a:rPr lang="fr-FR" dirty="0"/>
              <a:t>Des dépenses plus faibles que prévues</a:t>
            </a:r>
          </a:p>
          <a:p>
            <a:pPr lvl="1"/>
            <a:endParaRPr lang="fr-FR" sz="1700" dirty="0"/>
          </a:p>
          <a:p>
            <a:r>
              <a:rPr lang="fr-FR" dirty="0"/>
              <a:t>Un excédent de fonctionnement très élevé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dirty="0"/>
              <a:t>Des dépenses d’équipement de 4,3 M</a:t>
            </a:r>
            <a:r>
              <a:rPr lang="fr-FR" dirty="0" smtClean="0"/>
              <a:t>€</a:t>
            </a:r>
          </a:p>
          <a:p>
            <a:endParaRPr lang="fr-FR" sz="1500" dirty="0"/>
          </a:p>
          <a:p>
            <a:r>
              <a:rPr lang="fr-FR" dirty="0" smtClean="0"/>
              <a:t>La rénovation du PDR financée à plus de 60 % par des subventions</a:t>
            </a:r>
            <a:endParaRPr lang="fr-FR" dirty="0"/>
          </a:p>
          <a:p>
            <a:pPr marL="0" indent="0">
              <a:buNone/>
            </a:pPr>
            <a:endParaRPr lang="fr-FR" sz="1500" dirty="0"/>
          </a:p>
          <a:p>
            <a:r>
              <a:rPr lang="fr-FR" dirty="0"/>
              <a:t>Un résultat de 4,9 M</a:t>
            </a:r>
            <a:r>
              <a:rPr lang="fr-FR" dirty="0" smtClean="0"/>
              <a:t>€</a:t>
            </a:r>
          </a:p>
          <a:p>
            <a:endParaRPr lang="fr-FR" sz="1500" dirty="0" smtClean="0"/>
          </a:p>
          <a:p>
            <a:r>
              <a:rPr lang="fr-FR" dirty="0" smtClean="0"/>
              <a:t>Château-Thierry classée 1</a:t>
            </a:r>
            <a:r>
              <a:rPr lang="fr-FR" baseline="30000" dirty="0" smtClean="0"/>
              <a:t>ère</a:t>
            </a:r>
            <a:r>
              <a:rPr lang="fr-FR" dirty="0" smtClean="0"/>
              <a:t> ville de Picardie pour sa gestion financière !</a:t>
            </a:r>
            <a:endParaRPr lang="fr-FR" dirty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Synthèse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600344"/>
            <a:ext cx="820891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 bilan extrêmement positif</a:t>
            </a:r>
          </a:p>
        </p:txBody>
      </p:sp>
    </p:spTree>
    <p:extLst>
      <p:ext uri="{BB962C8B-B14F-4D97-AF65-F5344CB8AC3E}">
        <p14:creationId xmlns:p14="http://schemas.microsoft.com/office/powerpoint/2010/main" val="410523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608" y="2276872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21297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149080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Budget annexe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4067944" y="2996952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4067945" y="393305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500" dirty="0" smtClean="0"/>
              <a:t>Nb de repas servis :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179 392 contre 189 038 en 2015 </a:t>
            </a:r>
            <a:r>
              <a:rPr lang="fr-FR" sz="2400" dirty="0">
                <a:solidFill>
                  <a:schemeClr val="tx1"/>
                </a:solidFill>
              </a:rPr>
              <a:t>soit </a:t>
            </a:r>
            <a:r>
              <a:rPr lang="fr-FR" sz="2400" dirty="0" smtClean="0">
                <a:solidFill>
                  <a:schemeClr val="tx1"/>
                </a:solidFill>
              </a:rPr>
              <a:t>5 % de moins</a:t>
            </a:r>
            <a:endParaRPr lang="fr-FR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3500" dirty="0" smtClean="0"/>
              <a:t>Bilan financier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Recettes : -9,28 % / 2015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Charges : -7,18 % / 2015</a:t>
            </a:r>
          </a:p>
          <a:p>
            <a:pPr marL="457200" lvl="1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3500" dirty="0" smtClean="0"/>
              <a:t>Déficit de fonctionnement :  145 k€</a:t>
            </a:r>
          </a:p>
          <a:p>
            <a:pPr lvl="1"/>
            <a:r>
              <a:rPr lang="fr-FR" sz="2800" dirty="0" smtClean="0">
                <a:solidFill>
                  <a:schemeClr val="tx1"/>
                </a:solidFill>
              </a:rPr>
              <a:t>Au BP,  le déficit anticipé était de 244 k€</a:t>
            </a:r>
          </a:p>
          <a:p>
            <a:pPr lvl="1"/>
            <a:r>
              <a:rPr lang="fr-FR" sz="2800" dirty="0" smtClean="0">
                <a:solidFill>
                  <a:schemeClr val="tx1"/>
                </a:solidFill>
              </a:rPr>
              <a:t>Rappel CA 2015 : 164 k€</a:t>
            </a:r>
          </a:p>
          <a:p>
            <a:pPr marL="274320" lvl="1" indent="0">
              <a:buNone/>
            </a:pPr>
            <a:endParaRPr lang="fr-FR" sz="3100" dirty="0" smtClean="0">
              <a:solidFill>
                <a:schemeClr val="tx1"/>
              </a:solidFill>
            </a:endParaRPr>
          </a:p>
          <a:p>
            <a:r>
              <a:rPr lang="fr-FR" sz="3500" dirty="0" smtClean="0"/>
              <a:t>Investissements : 8,6 k€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Budget annexe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Données budgétaires 2016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r>
              <a:rPr lang="fr-FR" dirty="0" smtClean="0"/>
              <a:t>Section de fonctionnement</a:t>
            </a:r>
          </a:p>
          <a:p>
            <a:pPr lvl="1"/>
            <a:r>
              <a:rPr lang="fr-FR" dirty="0" smtClean="0"/>
              <a:t>Résultat : 790 €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Section d’investissement</a:t>
            </a:r>
          </a:p>
          <a:p>
            <a:pPr lvl="1"/>
            <a:r>
              <a:rPr lang="fr-FR" dirty="0" smtClean="0"/>
              <a:t>Excédent de financement : 3 312 €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Résultat au BP 2017</a:t>
            </a:r>
          </a:p>
          <a:p>
            <a:pPr lvl="1"/>
            <a:r>
              <a:rPr lang="fr-FR" dirty="0" smtClean="0"/>
              <a:t>Report en fonctionnement : 790 €</a:t>
            </a:r>
          </a:p>
          <a:p>
            <a:pPr lvl="1"/>
            <a:r>
              <a:rPr lang="fr-FR" dirty="0" smtClean="0"/>
              <a:t>Report en investissement : 3 312 €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Budget annexe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Résultat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159768"/>
          </a:xfrm>
        </p:spPr>
        <p:txBody>
          <a:bodyPr>
            <a:normAutofit/>
          </a:bodyPr>
          <a:lstStyle/>
          <a:p>
            <a:r>
              <a:rPr lang="fr-FR" dirty="0" smtClean="0"/>
              <a:t>Budget primitif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Conseil municipal du 13 mars 2016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570746"/>
            <a:ext cx="573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Ville de Château-Thierry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Budget Primitif </a:t>
            </a:r>
            <a:r>
              <a:rPr lang="fr-FR" dirty="0" smtClean="0"/>
              <a:t>(BP) traduit les orientations présentées lors du DOB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7433276" cy="50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3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043608" y="213285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Rappels du DOB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3608" y="306896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3608" y="4005064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</a:p>
        </p:txBody>
      </p:sp>
      <p:sp>
        <p:nvSpPr>
          <p:cNvPr id="39" name="Triangle isocèle 38"/>
          <p:cNvSpPr/>
          <p:nvPr/>
        </p:nvSpPr>
        <p:spPr>
          <a:xfrm rot="10800000">
            <a:off x="4067944" y="285293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4067945" y="3789040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4941168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9" name="Triangle isocèle 8"/>
          <p:cNvSpPr/>
          <p:nvPr/>
        </p:nvSpPr>
        <p:spPr>
          <a:xfrm rot="10800000">
            <a:off x="4067945" y="4725144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043608" y="2132856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Rappels du DOB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043608" y="306896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3608" y="4005064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</a:p>
        </p:txBody>
      </p:sp>
      <p:sp>
        <p:nvSpPr>
          <p:cNvPr id="39" name="Triangle isocèle 38"/>
          <p:cNvSpPr/>
          <p:nvPr/>
        </p:nvSpPr>
        <p:spPr>
          <a:xfrm rot="10800000">
            <a:off x="4067944" y="285293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4067945" y="3789040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4941168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9" name="Triangle isocèle 8"/>
          <p:cNvSpPr/>
          <p:nvPr/>
        </p:nvSpPr>
        <p:spPr>
          <a:xfrm rot="10800000">
            <a:off x="4067945" y="4725144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Baisse des dotations</a:t>
            </a:r>
          </a:p>
          <a:p>
            <a:pPr lvl="1"/>
            <a:r>
              <a:rPr lang="fr-FR" dirty="0"/>
              <a:t>2014 : baisse de1,5 Md€</a:t>
            </a:r>
          </a:p>
          <a:p>
            <a:pPr lvl="1"/>
            <a:r>
              <a:rPr lang="fr-FR" dirty="0"/>
              <a:t>2015 : baisse de 3,5 Md€</a:t>
            </a:r>
          </a:p>
          <a:p>
            <a:pPr lvl="1"/>
            <a:r>
              <a:rPr lang="fr-FR" dirty="0"/>
              <a:t>2016 : baisse de 3,2 Md€</a:t>
            </a:r>
          </a:p>
          <a:p>
            <a:pPr lvl="1"/>
            <a:r>
              <a:rPr lang="fr-FR" dirty="0"/>
              <a:t>2017 : baisse de 2,8 Md€</a:t>
            </a:r>
          </a:p>
          <a:p>
            <a:pPr marL="274320" lvl="1" indent="0">
              <a:buNone/>
            </a:pPr>
            <a:r>
              <a:rPr lang="fr-FR" b="1" dirty="0">
                <a:sym typeface="Wingdings" panose="05000000000000000000" pitchFamily="2" charset="2"/>
              </a:rPr>
              <a:t>	 Baisse légèrement moindre en 2017 qu’initialement prévu</a:t>
            </a:r>
          </a:p>
          <a:p>
            <a:pPr marL="274320" lvl="1" indent="0">
              <a:buNone/>
            </a:pPr>
            <a:r>
              <a:rPr lang="fr-FR" b="1" dirty="0">
                <a:sym typeface="Wingdings" panose="05000000000000000000" pitchFamily="2" charset="2"/>
              </a:rPr>
              <a:t>	 Mais la baisse cumulée depuis 2014 est historique</a:t>
            </a:r>
            <a:endParaRPr lang="fr-FR" b="1" dirty="0"/>
          </a:p>
          <a:p>
            <a:pPr lvl="1"/>
            <a:r>
              <a:rPr lang="fr-FR" dirty="0"/>
              <a:t>Renforcement de la péréquation verticale mais qui est loin de compenser la baisse de la dotation forfaitaire</a:t>
            </a:r>
          </a:p>
          <a:p>
            <a:pPr lvl="1"/>
            <a:endParaRPr lang="fr-FR" dirty="0"/>
          </a:p>
          <a:p>
            <a:r>
              <a:rPr lang="fr-FR" dirty="0"/>
              <a:t>Report d’une année sur l’autre des dépenses contraintes</a:t>
            </a:r>
          </a:p>
          <a:p>
            <a:pPr lvl="1"/>
            <a:r>
              <a:rPr lang="fr-FR" dirty="0"/>
              <a:t>Dépenses sociales</a:t>
            </a:r>
          </a:p>
          <a:p>
            <a:pPr lvl="1"/>
            <a:r>
              <a:rPr lang="fr-FR" dirty="0"/>
              <a:t>Réforme des rythmes scolaires</a:t>
            </a:r>
          </a:p>
          <a:p>
            <a:pPr lvl="1"/>
            <a:r>
              <a:rPr lang="fr-FR" dirty="0"/>
              <a:t>Revalorisation réglementaire des agents (particulièrement importantes en 2017 !)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b="1" dirty="0"/>
              <a:t>Malgré la légère éclaircie économique, le contexte budgétaire des collectivités demeure extrêmement difficile</a:t>
            </a:r>
            <a:r>
              <a:rPr lang="fr-FR" b="1" dirty="0" smtClean="0"/>
              <a:t>.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contexte bien plus difficile que ces dernières années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608" y="2276872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21297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14908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4067944" y="2996952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4067945" y="393305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Soutien au pouvoir d’achat des ménages</a:t>
            </a:r>
          </a:p>
          <a:p>
            <a:pPr lvl="1"/>
            <a:r>
              <a:rPr lang="fr-FR" dirty="0" smtClean="0"/>
              <a:t>Pas d’augmentation des taux d’imposition</a:t>
            </a:r>
          </a:p>
          <a:p>
            <a:pPr lvl="1"/>
            <a:r>
              <a:rPr lang="fr-FR" dirty="0" smtClean="0"/>
              <a:t>Pas d’augmentation des tarifs municipaux</a:t>
            </a:r>
          </a:p>
          <a:p>
            <a:pPr lvl="1"/>
            <a:r>
              <a:rPr lang="fr-FR" dirty="0" smtClean="0"/>
              <a:t>Maintien de tous les services municipaux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Mise en œuvre de projets structurants</a:t>
            </a:r>
          </a:p>
          <a:p>
            <a:pPr lvl="1"/>
            <a:r>
              <a:rPr lang="fr-FR" dirty="0" smtClean="0"/>
              <a:t>Renforcer l’attractivité de la ville et le bien-être des habitants</a:t>
            </a:r>
          </a:p>
          <a:p>
            <a:pPr lvl="1"/>
            <a:r>
              <a:rPr lang="fr-FR" dirty="0" smtClean="0"/>
              <a:t>Soutenir l’activité économique et donc l’emploi</a:t>
            </a:r>
          </a:p>
          <a:p>
            <a:endParaRPr lang="fr-FR" dirty="0" smtClean="0"/>
          </a:p>
          <a:p>
            <a:r>
              <a:rPr lang="fr-FR" b="1" dirty="0" smtClean="0"/>
              <a:t>Renforcement du vivre ensemble</a:t>
            </a:r>
          </a:p>
          <a:p>
            <a:pPr lvl="1"/>
            <a:r>
              <a:rPr lang="fr-FR" dirty="0" smtClean="0"/>
              <a:t>Cohésion sociale</a:t>
            </a:r>
          </a:p>
          <a:p>
            <a:pPr lvl="1"/>
            <a:r>
              <a:rPr lang="fr-FR" dirty="0" smtClean="0"/>
              <a:t>Politique de la ville</a:t>
            </a:r>
          </a:p>
          <a:p>
            <a:pPr lvl="1"/>
            <a:r>
              <a:rPr lang="fr-FR" dirty="0" smtClean="0"/>
              <a:t>Sécurité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Malgré un contexte difficile, une équipe municipale déterminée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043608" y="213285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Rappels du DOB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3608" y="3068960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Fonctionnement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043608" y="4005064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</a:p>
        </p:txBody>
      </p:sp>
      <p:sp>
        <p:nvSpPr>
          <p:cNvPr id="39" name="Triangle isocèle 38"/>
          <p:cNvSpPr/>
          <p:nvPr/>
        </p:nvSpPr>
        <p:spPr>
          <a:xfrm rot="10800000">
            <a:off x="4067944" y="285293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4067945" y="3789040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4941168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9" name="Triangle isocèle 8"/>
          <p:cNvSpPr/>
          <p:nvPr/>
        </p:nvSpPr>
        <p:spPr>
          <a:xfrm rot="10800000">
            <a:off x="4067945" y="4725144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Recettes (1/4)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0703" y="1528336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Recettes de fonctionnement : 19,5 M€</a:t>
            </a:r>
          </a:p>
          <a:p>
            <a:pPr algn="ctr">
              <a:buNone/>
            </a:pPr>
            <a:r>
              <a:rPr lang="fr-FR" sz="2600" b="1" dirty="0" smtClean="0"/>
              <a:t>(-1,2 % / CA 2016 retraité hors AC)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619672" y="2636912"/>
          <a:ext cx="5904656" cy="3656372"/>
        </p:xfrm>
        <a:graphic>
          <a:graphicData uri="http://schemas.openxmlformats.org/drawingml/2006/table">
            <a:tbl>
              <a:tblPr/>
              <a:tblGrid>
                <a:gridCol w="4363869"/>
                <a:gridCol w="1540787"/>
              </a:tblGrid>
              <a:tr h="5269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latin typeface="Arial"/>
                        </a:rPr>
                        <a:t>RECETTES FONCTIONNEMENT STRICTES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latin typeface="Arial"/>
                        </a:rPr>
                        <a:t>BP </a:t>
                      </a:r>
                      <a:r>
                        <a:rPr lang="fr-FR" sz="1600" b="1" i="0" u="none" strike="noStrike" dirty="0" smtClean="0">
                          <a:latin typeface="Arial"/>
                        </a:rPr>
                        <a:t>2017</a:t>
                      </a:r>
                      <a:endParaRPr lang="fr-F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013 - ATTENUATIONS DE CHARGES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687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70 - PRODUITS DES SERVICES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746 061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73 - IMPOTS ET TAXES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13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756 072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74 - DOTATIONS, SUBVENTIONS ET PART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081 622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75 - AUT PRODUITS GESTION COURANTES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221 803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77 - PRODUITS EXCEPTIONNELS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38 000   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19 </a:t>
                      </a:r>
                      <a:r>
                        <a:rPr lang="fr-FR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530 558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2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Pas d’augmentation de la fiscalité locale</a:t>
            </a:r>
          </a:p>
          <a:p>
            <a:r>
              <a:rPr lang="fr-FR" dirty="0" smtClean="0"/>
              <a:t>Pas d’augmentation des tarifs municipaux</a:t>
            </a:r>
          </a:p>
          <a:p>
            <a:r>
              <a:rPr lang="fr-FR" dirty="0"/>
              <a:t>Baisse des dotations de </a:t>
            </a:r>
            <a:r>
              <a:rPr lang="fr-FR" dirty="0" smtClean="0"/>
              <a:t>l’Etat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 L’augmentation du nombre d’habitants ne suffit pas à compenser ces pertes de recettes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une baisse des recettes de fonctionnement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155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Fonctionnement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Recettes (2/4)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1484784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u="sng" dirty="0" smtClean="0"/>
              <a:t>Baisse des impôts communaux pour 2017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9" y="2132856"/>
            <a:ext cx="8527785" cy="424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429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000" b="1" u="sng" dirty="0" smtClean="0"/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Soutien au pouvoir d’achat (2/3)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Neutralisation fiscale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67544" y="1484784"/>
            <a:ext cx="8352928" cy="511256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u="sng" dirty="0" smtClean="0"/>
              <a:t>Création CARCT = pas </a:t>
            </a:r>
            <a:r>
              <a:rPr lang="fr-FR" sz="2400" b="1" u="sng" dirty="0"/>
              <a:t>d’impact pour le contribuable castel</a:t>
            </a:r>
          </a:p>
          <a:p>
            <a:endParaRPr lang="fr-FR" sz="1300" dirty="0" smtClean="0"/>
          </a:p>
          <a:p>
            <a:r>
              <a:rPr lang="fr-FR" sz="2400" dirty="0" smtClean="0"/>
              <a:t>Les taux d’imposition intercommunaux vont augmenter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La ville compense cette hausse</a:t>
            </a:r>
            <a:r>
              <a:rPr lang="fr-FR" sz="2400" dirty="0"/>
              <a:t> </a:t>
            </a:r>
            <a:r>
              <a:rPr lang="fr-FR" sz="2400" dirty="0" smtClean="0"/>
              <a:t>en baissant ses taux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1300" dirty="0" smtClean="0"/>
          </a:p>
          <a:p>
            <a:r>
              <a:rPr lang="fr-FR" sz="2400" dirty="0" smtClean="0"/>
              <a:t>La diminution des recettes fiscales pour la Ville est compensée par la CARCT via une augmentation de l’attribution de compensation</a:t>
            </a:r>
            <a:endParaRPr lang="fr-FR" sz="24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858416" y="2420888"/>
          <a:ext cx="7427167" cy="1304408"/>
        </p:xfrm>
        <a:graphic>
          <a:graphicData uri="http://schemas.openxmlformats.org/drawingml/2006/table">
            <a:tbl>
              <a:tblPr firstRow="1" firstCol="1" bandRow="1"/>
              <a:tblGrid>
                <a:gridCol w="2475185"/>
                <a:gridCol w="2475991"/>
                <a:gridCol w="2475991"/>
              </a:tblGrid>
              <a:tr h="326102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 2016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 2017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26102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 d’habitation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02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 foncière bâtie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1.86 %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02">
                <a:tc>
                  <a:txBody>
                    <a:bodyPr/>
                    <a:lstStyle/>
                    <a:p>
                      <a:pPr marL="1800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 foncière non bâtie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858416" y="4221087"/>
          <a:ext cx="7427167" cy="1431895"/>
        </p:xfrm>
        <a:graphic>
          <a:graphicData uri="http://schemas.openxmlformats.org/drawingml/2006/table">
            <a:tbl>
              <a:tblPr firstRow="1" firstCol="1" bandRow="1"/>
              <a:tblGrid>
                <a:gridCol w="2475185"/>
                <a:gridCol w="2475991"/>
                <a:gridCol w="2475991"/>
              </a:tblGrid>
              <a:tr h="3490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 2016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Taux 2017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49059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 d’habitation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59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 foncière bâtie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22.38 %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20.81 %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18">
                <a:tc>
                  <a:txBody>
                    <a:bodyPr/>
                    <a:lstStyle/>
                    <a:p>
                      <a:pPr marL="18000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 foncière non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bâtie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45.74 %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39.22 %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Flèche droite 14"/>
          <p:cNvSpPr/>
          <p:nvPr/>
        </p:nvSpPr>
        <p:spPr>
          <a:xfrm rot="19402338">
            <a:off x="5471508" y="2981663"/>
            <a:ext cx="792088" cy="36004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2402543">
            <a:off x="5477731" y="4919546"/>
            <a:ext cx="792088" cy="36004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2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moyen des taux d’imposition locaux en France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6662102" cy="528938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644870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: SFL-Forum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201616" y="2996952"/>
            <a:ext cx="4618856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dirty="0" smtClean="0"/>
              <a:t>Château-Thierry : + 0 % depuis 2008 !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912830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10 villes françaises où les taux ont le plus augmenté en 2015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77604"/>
              </p:ext>
            </p:extLst>
          </p:nvPr>
        </p:nvGraphicFramePr>
        <p:xfrm>
          <a:off x="1811441" y="1628800"/>
          <a:ext cx="6360959" cy="4528604"/>
        </p:xfrm>
        <a:graphic>
          <a:graphicData uri="http://schemas.openxmlformats.org/drawingml/2006/table">
            <a:tbl>
              <a:tblPr/>
              <a:tblGrid>
                <a:gridCol w="2027396"/>
                <a:gridCol w="2306167"/>
                <a:gridCol w="2027396"/>
              </a:tblGrid>
              <a:tr h="1080120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</a:rPr>
                        <a:t>Ville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</a:rPr>
                        <a:t>Département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0" dirty="0">
                          <a:solidFill>
                            <a:srgbClr val="FFFFFF"/>
                          </a:solidFill>
                          <a:effectLst/>
                        </a:rPr>
                        <a:t>Hausse moyenne des taux des impôts locaux (points)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4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</a:tr>
              <a:tr h="41339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Toulouse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Haute-Garonne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+4,78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99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Chambéry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Savoie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+2,49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0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Bordeaux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Gironde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+2,3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39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Levallois-Perret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Hauts-de-Seine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+2,14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0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Lille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Nord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+1,83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0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Hyères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Var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dirty="0">
                          <a:effectLst/>
                        </a:rPr>
                        <a:t>+1,73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800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Mulhouse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Haut-Rhin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+1,53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088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Marseille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Bouches-du-Rhône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+1,2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99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Strasbourg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Bas-Rhin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+1,14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394"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Maisons-Alfort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>
                          <a:effectLst/>
                        </a:rPr>
                        <a:t>Val-de-Marne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600" dirty="0">
                          <a:effectLst/>
                        </a:rPr>
                        <a:t>+1,1</a:t>
                      </a:r>
                    </a:p>
                  </a:txBody>
                  <a:tcPr marL="22615" marR="22615" marT="11307" marB="11307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0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Taux de fiscalité dans les 10 plus grandes villes de l’Aisne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42237"/>
              </p:ext>
            </p:extLst>
          </p:nvPr>
        </p:nvGraphicFramePr>
        <p:xfrm>
          <a:off x="539552" y="1700808"/>
          <a:ext cx="3816424" cy="4338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721"/>
                <a:gridCol w="1828703"/>
              </a:tblGrid>
              <a:tr h="453206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Taxe </a:t>
                      </a:r>
                      <a:r>
                        <a:rPr lang="fr-FR" sz="1600" b="1" u="none" strike="noStrike" dirty="0" smtClean="0">
                          <a:effectLst/>
                        </a:rPr>
                        <a:t>Habitation</a:t>
                      </a:r>
                    </a:p>
                    <a:p>
                      <a:pPr algn="ctr" fontAlgn="b"/>
                      <a:r>
                        <a:rPr lang="fr-FR" sz="1600" b="1" u="none" strike="noStrike" dirty="0" smtClean="0">
                          <a:effectLst/>
                        </a:rPr>
                        <a:t>2015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Laon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31,74%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Guise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23,70%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>
                          <a:effectLst/>
                        </a:rPr>
                        <a:t>Bohain</a:t>
                      </a:r>
                      <a:r>
                        <a:rPr lang="fr-FR" sz="1600" u="none" strike="noStrike" dirty="0">
                          <a:effectLst/>
                        </a:rPr>
                        <a:t> en Vermandois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22,70%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Saint Quentin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22,61%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Hirson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20,16%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Villers-Cotterêts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19,74</a:t>
                      </a:r>
                      <a:r>
                        <a:rPr lang="fr-FR" sz="1600" u="none" strike="noStrike" dirty="0">
                          <a:effectLst/>
                        </a:rPr>
                        <a:t>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Soissons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18,85%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Château-Thierry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18,04%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Tergnier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17,01%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2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Chauny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15,00%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4111"/>
              </p:ext>
            </p:extLst>
          </p:nvPr>
        </p:nvGraphicFramePr>
        <p:xfrm>
          <a:off x="4860032" y="1700808"/>
          <a:ext cx="3816424" cy="4371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721"/>
                <a:gridCol w="1828703"/>
              </a:tblGrid>
              <a:tr h="457636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Taxe 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Foncière</a:t>
                      </a:r>
                    </a:p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Saint Quentin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33,68%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Hirson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31,06%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29,08%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Soissons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27,65%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Villers-Cotterêts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Tergnier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23,16%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Bohain en Vermandois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22,59%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Château-Thierry</a:t>
                      </a: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22,38%</a:t>
                      </a: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Guise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20,75%</a:t>
                      </a:r>
                    </a:p>
                  </a:txBody>
                  <a:tcPr marL="6350" marR="6350" marT="6350" marB="0" anchor="ctr"/>
                </a:tc>
              </a:tr>
              <a:tr h="37596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Chauny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19,00%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6084004"/>
            <a:ext cx="3816424" cy="3170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Moyenne nationale ( &gt; 10 000 hab.) : 18,09 %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6093296"/>
            <a:ext cx="381642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Moyenne nationale ( &gt; 10 000 hab.) : 23,39 %</a:t>
            </a:r>
            <a:endParaRPr lang="fr-FR" sz="1400" dirty="0"/>
          </a:p>
        </p:txBody>
      </p:sp>
      <p:sp>
        <p:nvSpPr>
          <p:cNvPr id="2" name="Flèche courbée vers la droite 1"/>
          <p:cNvSpPr/>
          <p:nvPr/>
        </p:nvSpPr>
        <p:spPr>
          <a:xfrm>
            <a:off x="223544" y="4921918"/>
            <a:ext cx="288032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1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8229600" cy="2304256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 smtClean="0"/>
              <a:t>Impôts et taxes :</a:t>
            </a:r>
            <a:r>
              <a:rPr lang="fr-FR" dirty="0" smtClean="0"/>
              <a:t> 13,8 M€ (+0,2% / CA 2016 retraité hors AC)</a:t>
            </a:r>
          </a:p>
          <a:p>
            <a:pPr lvl="1">
              <a:tabLst>
                <a:tab pos="5024438" algn="l"/>
              </a:tabLst>
            </a:pPr>
            <a:r>
              <a:rPr lang="fr-FR" dirty="0" smtClean="0"/>
              <a:t>Baisse des taux communaux	- 752 000 	€</a:t>
            </a:r>
          </a:p>
          <a:p>
            <a:pPr lvl="1">
              <a:tabLst>
                <a:tab pos="5024438" algn="l"/>
              </a:tabLst>
            </a:pPr>
            <a:r>
              <a:rPr lang="fr-FR" dirty="0" smtClean="0"/>
              <a:t>Attribution de compensation	+752 000	€</a:t>
            </a:r>
          </a:p>
          <a:p>
            <a:pPr lvl="1">
              <a:tabLst>
                <a:tab pos="5024438" algn="l"/>
              </a:tabLst>
            </a:pPr>
            <a:r>
              <a:rPr lang="fr-FR" dirty="0" smtClean="0"/>
              <a:t>Bases physiques	+164 000</a:t>
            </a:r>
            <a:r>
              <a:rPr lang="fr-FR" dirty="0"/>
              <a:t>	€</a:t>
            </a:r>
          </a:p>
          <a:p>
            <a:pPr lvl="1">
              <a:tabLst>
                <a:tab pos="5024438" algn="l"/>
              </a:tabLst>
            </a:pPr>
            <a:r>
              <a:rPr lang="fr-FR" dirty="0" smtClean="0"/>
              <a:t>Droits de mutation	-   42 000	€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Recettes (3/4)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0703" y="1484784"/>
            <a:ext cx="8208912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u="sng" dirty="0" smtClean="0"/>
              <a:t>Pas d’augmentation des impôts…</a:t>
            </a:r>
          </a:p>
          <a:p>
            <a:pPr algn="ctr">
              <a:buNone/>
            </a:pPr>
            <a:r>
              <a:rPr lang="fr-FR" sz="2600" b="1" dirty="0" smtClean="0"/>
              <a:t>…malgré une revalorisation des bases (inflation) historiquement faible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0703" y="5128736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u="sng" dirty="0" smtClean="0"/>
              <a:t>Pas d’augmentation des tarifs municipaux</a:t>
            </a:r>
          </a:p>
          <a:p>
            <a:pPr algn="ctr">
              <a:buNone/>
            </a:pPr>
            <a:r>
              <a:rPr lang="fr-FR" sz="2600" dirty="0" smtClean="0"/>
              <a:t>(restauration scolaire,  ALSH, médiathèque,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gestion </a:t>
            </a:r>
            <a:r>
              <a:rPr lang="fr-FR" dirty="0"/>
              <a:t>financière </a:t>
            </a:r>
            <a:r>
              <a:rPr lang="fr-FR" dirty="0" smtClean="0"/>
              <a:t>de la Ville est saluée et reconnue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7888" y="1700808"/>
            <a:ext cx="8208912" cy="44319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u="sng" dirty="0" smtClean="0"/>
              <a:t>Etude ODIS 2016 :</a:t>
            </a:r>
          </a:p>
          <a:p>
            <a:pPr algn="ctr"/>
            <a:endParaRPr lang="fr-FR" sz="3000" b="1" dirty="0" smtClean="0"/>
          </a:p>
          <a:p>
            <a:pPr algn="ctr"/>
            <a:r>
              <a:rPr lang="fr-FR" sz="2400" b="1" dirty="0" smtClean="0"/>
              <a:t>Parmi </a:t>
            </a:r>
            <a:r>
              <a:rPr lang="fr-FR" sz="2400" b="1" dirty="0"/>
              <a:t>les villes </a:t>
            </a:r>
            <a:r>
              <a:rPr lang="fr-FR" sz="2400" b="1" dirty="0" smtClean="0"/>
              <a:t>comprenant entre</a:t>
            </a:r>
          </a:p>
          <a:p>
            <a:pPr algn="ctr"/>
            <a:r>
              <a:rPr lang="fr-FR" sz="2400" b="1" dirty="0" smtClean="0"/>
              <a:t>10 </a:t>
            </a:r>
            <a:r>
              <a:rPr lang="fr-FR" sz="2400" b="1" dirty="0"/>
              <a:t>000 et 20 000 habitants</a:t>
            </a:r>
          </a:p>
          <a:p>
            <a:pPr algn="ctr"/>
            <a:endParaRPr lang="fr-FR" sz="3000" b="1" dirty="0" smtClean="0"/>
          </a:p>
          <a:p>
            <a:pPr algn="ctr"/>
            <a:r>
              <a:rPr lang="fr-FR" sz="3600" b="1" dirty="0" smtClean="0"/>
              <a:t>Château-Thierry se classe</a:t>
            </a:r>
          </a:p>
          <a:p>
            <a:pPr algn="ctr"/>
            <a:r>
              <a:rPr lang="fr-FR" sz="3600" b="1" dirty="0" smtClean="0"/>
              <a:t>1</a:t>
            </a:r>
            <a:r>
              <a:rPr lang="fr-FR" sz="3600" b="1" baseline="30000" dirty="0" smtClean="0"/>
              <a:t>ère</a:t>
            </a:r>
            <a:r>
              <a:rPr lang="fr-FR" sz="3600" b="1" dirty="0" smtClean="0"/>
              <a:t> ville de Picardie !</a:t>
            </a:r>
          </a:p>
          <a:p>
            <a:pPr algn="ctr"/>
            <a:endParaRPr lang="fr-FR" sz="3000" b="1" dirty="0"/>
          </a:p>
          <a:p>
            <a:pPr algn="ctr"/>
            <a:r>
              <a:rPr lang="fr-FR" sz="2400" b="1" dirty="0"/>
              <a:t>Pour sa gestion financière et sa </a:t>
            </a:r>
            <a:r>
              <a:rPr lang="fr-FR" sz="2400" b="1" dirty="0" smtClean="0"/>
              <a:t>gouvernance</a:t>
            </a:r>
            <a:endParaRPr lang="fr-FR" sz="2400" b="1" dirty="0"/>
          </a:p>
          <a:p>
            <a:pPr algn="ctr"/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14390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Fonctionnement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Recettes (4/4)</a:t>
            </a:r>
          </a:p>
        </p:txBody>
      </p:sp>
      <p:sp>
        <p:nvSpPr>
          <p:cNvPr id="11" name="Flèche courbée vers le bas 10"/>
          <p:cNvSpPr/>
          <p:nvPr/>
        </p:nvSpPr>
        <p:spPr>
          <a:xfrm>
            <a:off x="4956042" y="2905199"/>
            <a:ext cx="86409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>
            <a:off x="5988157" y="2905199"/>
            <a:ext cx="86409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bas 12"/>
          <p:cNvSpPr/>
          <p:nvPr/>
        </p:nvSpPr>
        <p:spPr>
          <a:xfrm>
            <a:off x="7020272" y="2905199"/>
            <a:ext cx="86409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88978" y="643359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* Montants estimés</a:t>
            </a:r>
            <a:endParaRPr lang="fr-FR" sz="14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6796"/>
              </p:ext>
            </p:extLst>
          </p:nvPr>
        </p:nvGraphicFramePr>
        <p:xfrm>
          <a:off x="467545" y="3193231"/>
          <a:ext cx="7920879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569"/>
                <a:gridCol w="915385"/>
                <a:gridCol w="1068485"/>
                <a:gridCol w="1008112"/>
                <a:gridCol w="1008112"/>
                <a:gridCol w="1008112"/>
                <a:gridCol w="936104"/>
              </a:tblGrid>
              <a:tr h="28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2012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2013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2014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2015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2016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2017*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Dotation forfaitaire 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2 853 935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2 774 694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2 588 538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2 147 247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1 688 402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1 470 000</a:t>
                      </a:r>
                    </a:p>
                  </a:txBody>
                  <a:tcPr marL="44450" marR="44450" marT="0" marB="0" anchor="ctr"/>
                </a:tc>
              </a:tr>
              <a:tr h="543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Dotation de solidarité rurale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172 102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176 051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187 489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206 951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218 450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229 372</a:t>
                      </a:r>
                    </a:p>
                  </a:txBody>
                  <a:tcPr marL="44450" marR="44450" marT="0" marB="0" anchor="ctr"/>
                </a:tc>
              </a:tr>
              <a:tr h="734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Dotation de solidarité urbaine et de cohésion sociale 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563 694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687 410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750 640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953 233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1 128 918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1 232 087</a:t>
                      </a:r>
                    </a:p>
                  </a:txBody>
                  <a:tcPr marL="44450" marR="44450" marT="0" marB="0" anchor="ctr"/>
                </a:tc>
              </a:tr>
              <a:tr h="484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Dotation nationale de péréquation  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77 195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69 476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62 528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61 183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30 592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</a:t>
                      </a:r>
                    </a:p>
                  </a:txBody>
                  <a:tcPr marL="44450" marR="44450" marT="0" marB="0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Participations  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432 181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505 652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574 166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610 000*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786 621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697 354</a:t>
                      </a:r>
                    </a:p>
                  </a:txBody>
                  <a:tcPr marL="44450" marR="44450" marT="0" marB="0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Compensations fiscales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658 890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604 488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521 601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526 601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452 507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448 049</a:t>
                      </a:r>
                    </a:p>
                  </a:txBody>
                  <a:tcPr marL="44450" marR="44450" marT="0" marB="0" anchor="ctr"/>
                </a:tc>
              </a:tr>
              <a:tr h="2888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TOTAL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4 758 097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4 817 771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4 684 961</a:t>
                      </a:r>
                      <a:endParaRPr lang="fr-F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4 505 215</a:t>
                      </a:r>
                      <a:endParaRPr lang="fr-F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4 305 490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kumimoji="0"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4 076 862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20703" y="1468006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u="sng" dirty="0" smtClean="0"/>
              <a:t>Baisse des dotations </a:t>
            </a:r>
          </a:p>
          <a:p>
            <a:pPr algn="ctr">
              <a:buNone/>
            </a:pPr>
            <a:r>
              <a:rPr lang="fr-FR" sz="2600" b="1" dirty="0" smtClean="0"/>
              <a:t>-4,4 % / CA 2016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6883" y="24077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dirty="0"/>
              <a:t>- 230 000 euros en 2017</a:t>
            </a:r>
          </a:p>
          <a:p>
            <a:pPr lvl="1"/>
            <a:r>
              <a:rPr lang="fr-FR" dirty="0"/>
              <a:t>- 740 000 d’euros en 4 ans (-16 %)</a:t>
            </a:r>
          </a:p>
        </p:txBody>
      </p:sp>
    </p:spTree>
    <p:extLst>
      <p:ext uri="{BB962C8B-B14F-4D97-AF65-F5344CB8AC3E}">
        <p14:creationId xmlns:p14="http://schemas.microsoft.com/office/powerpoint/2010/main" val="370962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u="sng" dirty="0" smtClean="0"/>
          </a:p>
          <a:p>
            <a:endParaRPr lang="fr-FR" dirty="0" smtClean="0"/>
          </a:p>
          <a:p>
            <a:pPr>
              <a:tabLst>
                <a:tab pos="5024438" algn="l"/>
              </a:tabLst>
            </a:pPr>
            <a:endParaRPr lang="fr-FR" dirty="0" smtClean="0"/>
          </a:p>
          <a:p>
            <a:pPr>
              <a:tabLst>
                <a:tab pos="5024438" algn="l"/>
              </a:tabLst>
            </a:pPr>
            <a:endParaRPr lang="fr-FR" dirty="0" smtClean="0"/>
          </a:p>
          <a:p>
            <a:pPr lvl="1">
              <a:tabLst>
                <a:tab pos="5024438" algn="l"/>
              </a:tabLst>
            </a:pPr>
            <a:endParaRPr lang="fr-FR" u="sng" dirty="0" smtClean="0"/>
          </a:p>
          <a:p>
            <a:pPr>
              <a:tabLst>
                <a:tab pos="5024438" algn="l"/>
              </a:tabLst>
            </a:pPr>
            <a:endParaRPr lang="fr-FR" dirty="0" smtClean="0"/>
          </a:p>
          <a:p>
            <a:pPr>
              <a:tabLst>
                <a:tab pos="5024438" algn="l"/>
              </a:tabLst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 (1/5)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0703" y="1528336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Dépenses de fonctionnement : 18 M€</a:t>
            </a:r>
          </a:p>
          <a:p>
            <a:pPr algn="ctr">
              <a:buNone/>
            </a:pPr>
            <a:r>
              <a:rPr lang="fr-FR" sz="2600" b="1" dirty="0" smtClean="0"/>
              <a:t>(+2,8 % / BP 2016)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44189"/>
              </p:ext>
            </p:extLst>
          </p:nvPr>
        </p:nvGraphicFramePr>
        <p:xfrm>
          <a:off x="1187624" y="2686050"/>
          <a:ext cx="6624736" cy="3623269"/>
        </p:xfrm>
        <a:graphic>
          <a:graphicData uri="http://schemas.openxmlformats.org/drawingml/2006/table">
            <a:tbl>
              <a:tblPr/>
              <a:tblGrid>
                <a:gridCol w="4896049"/>
                <a:gridCol w="1728687"/>
              </a:tblGrid>
              <a:tr h="485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latin typeface="Arial"/>
                        </a:rPr>
                        <a:t>DEPENSES FONCTIONNEMENT STRICTES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latin typeface="Arial"/>
                        </a:rPr>
                        <a:t>BP </a:t>
                      </a:r>
                      <a:r>
                        <a:rPr lang="fr-FR" sz="1600" b="1" i="0" u="none" strike="noStrike" dirty="0" smtClean="0">
                          <a:latin typeface="Arial"/>
                        </a:rPr>
                        <a:t>2017</a:t>
                      </a:r>
                      <a:endParaRPr lang="fr-F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latin typeface="Arial"/>
                        </a:rPr>
                        <a:t>011 - CHARGES A CARACTERE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      3 </a:t>
                      </a:r>
                      <a:r>
                        <a:rPr lang="fr-FR" sz="1600" b="0" i="0" u="none" strike="noStrike" dirty="0" smtClean="0">
                          <a:latin typeface="Arial"/>
                        </a:rPr>
                        <a:t>703 025</a:t>
                      </a:r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012 - CHARGES DE PERSONNEL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     11 </a:t>
                      </a:r>
                      <a:r>
                        <a:rPr lang="fr-FR" sz="1600" b="0" i="0" u="none" strike="noStrike" dirty="0" smtClean="0">
                          <a:latin typeface="Arial"/>
                        </a:rPr>
                        <a:t>586 000</a:t>
                      </a:r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6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014 - ATTENUATIONS DE PRODUITS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fr-FR" sz="1600" b="0" i="0" u="none" strike="noStrike" dirty="0" smtClean="0">
                          <a:latin typeface="Arial"/>
                        </a:rPr>
                        <a:t> 767 100</a:t>
                      </a:r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022 - DEPENSES IMPREVUES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fr-FR" sz="1600" b="0" i="0" u="none" strike="noStrike" dirty="0" smtClean="0">
                          <a:latin typeface="Arial"/>
                        </a:rPr>
                        <a:t>240 000   </a:t>
                      </a:r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6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latin typeface="Arial"/>
                        </a:rPr>
                        <a:t>65 - AUTRES CHARGES DE GESTION COUR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      1 </a:t>
                      </a:r>
                      <a:r>
                        <a:rPr lang="fr-FR" sz="1600" b="0" i="0" u="none" strike="noStrike" dirty="0" smtClean="0">
                          <a:latin typeface="Arial"/>
                        </a:rPr>
                        <a:t>943 400</a:t>
                      </a:r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latin typeface="Arial"/>
                        </a:rPr>
                        <a:t>66 - CHARGES FINANCIERES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latin typeface="Arial"/>
                        </a:rPr>
                        <a:t>         </a:t>
                      </a:r>
                      <a:r>
                        <a:rPr lang="fr-FR" sz="1600" b="0" i="0" u="none" strike="noStrike" dirty="0" smtClean="0">
                          <a:latin typeface="Arial"/>
                        </a:rPr>
                        <a:t>247 392</a:t>
                      </a:r>
                      <a:endParaRPr lang="fr-FR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latin typeface="Arial"/>
                        </a:rPr>
                        <a:t>67 - CHARGES EXCEPTIONNELLES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latin typeface="Arial"/>
                        </a:rPr>
                        <a:t>           31 000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>
                          <a:latin typeface="Arial"/>
                        </a:rPr>
                        <a:t>     </a:t>
                      </a:r>
                      <a:r>
                        <a:rPr lang="fr-FR" sz="1600" b="1" i="0" u="none" strike="noStrike" dirty="0" smtClean="0">
                          <a:latin typeface="Arial"/>
                        </a:rPr>
                        <a:t>18 517 917</a:t>
                      </a:r>
                      <a:endParaRPr lang="fr-FR" sz="16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07524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r>
              <a:rPr lang="fr-FR" dirty="0" smtClean="0"/>
              <a:t>Baisse des charges de flux (piscine) 	- </a:t>
            </a:r>
            <a:r>
              <a:rPr lang="fr-FR" dirty="0"/>
              <a:t>168 950 </a:t>
            </a:r>
            <a:r>
              <a:rPr lang="fr-FR" dirty="0" smtClean="0"/>
              <a:t>	€</a:t>
            </a:r>
          </a:p>
          <a:p>
            <a:r>
              <a:rPr lang="fr-FR" dirty="0" smtClean="0"/>
              <a:t>Transports </a:t>
            </a:r>
            <a:r>
              <a:rPr lang="fr-FR" dirty="0"/>
              <a:t>et entrées </a:t>
            </a:r>
            <a:r>
              <a:rPr lang="fr-FR" dirty="0" smtClean="0"/>
              <a:t>piscine		+  50 000 	€</a:t>
            </a:r>
          </a:p>
          <a:p>
            <a:r>
              <a:rPr lang="fr-FR" dirty="0" smtClean="0"/>
              <a:t>Fouilles archéologiques</a:t>
            </a:r>
            <a:r>
              <a:rPr lang="fr-FR" dirty="0"/>
              <a:t>			+  50 000 	€</a:t>
            </a:r>
          </a:p>
          <a:p>
            <a:r>
              <a:rPr lang="fr-FR" dirty="0" smtClean="0"/>
              <a:t>Etude pour </a:t>
            </a:r>
            <a:r>
              <a:rPr lang="fr-FR" dirty="0"/>
              <a:t>la médiathèque </a:t>
            </a:r>
            <a:r>
              <a:rPr lang="fr-FR" dirty="0" smtClean="0"/>
              <a:t>		+  22 000 	€</a:t>
            </a:r>
          </a:p>
          <a:p>
            <a:r>
              <a:rPr lang="fr-FR" dirty="0" smtClean="0"/>
              <a:t>Boutique du musée 			+  30 000 	€ </a:t>
            </a:r>
          </a:p>
          <a:p>
            <a:pPr marL="0" indent="0">
              <a:buNone/>
            </a:pPr>
            <a:r>
              <a:rPr lang="fr-FR" dirty="0" smtClean="0"/>
              <a:t>						-   16 950	€</a:t>
            </a:r>
          </a:p>
          <a:p>
            <a:pPr marL="0" indent="0">
              <a:buNone/>
            </a:pPr>
            <a:r>
              <a:rPr lang="fr-FR" dirty="0" smtClean="0"/>
              <a:t>Mesures d’économies			-   39 823	€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		-   56 773	€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Fonctionnement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Dépenses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940152" y="4869160"/>
            <a:ext cx="2376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11560" y="1556792"/>
            <a:ext cx="8208912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  </a:t>
            </a:r>
            <a:r>
              <a:rPr lang="fr-FR" sz="2400" b="1" dirty="0" smtClean="0"/>
              <a:t>Des charges à caractère général en baisse de</a:t>
            </a:r>
          </a:p>
          <a:p>
            <a:pPr algn="ctr"/>
            <a:r>
              <a:rPr lang="fr-FR" sz="2400" b="1" dirty="0" smtClean="0"/>
              <a:t>-1,5 % par rapport au BP 2016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940152" y="5790646"/>
            <a:ext cx="2376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89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Des économies substantielles ont déjà été réalisées. La recherche d’économies devient donc plus complexe et nécessite plus de minutie :</a:t>
            </a:r>
          </a:p>
          <a:p>
            <a:pPr lvl="1"/>
            <a:r>
              <a:rPr lang="fr-FR" sz="2100" dirty="0"/>
              <a:t>Les demandes de chaque service sont revues minutieusement lors de </a:t>
            </a:r>
            <a:r>
              <a:rPr lang="fr-FR" sz="2100" b="1" dirty="0"/>
              <a:t>réunions budgétaires </a:t>
            </a:r>
            <a:r>
              <a:rPr lang="fr-FR" sz="2100" dirty="0"/>
              <a:t>pilotées par la directrice financière</a:t>
            </a:r>
          </a:p>
          <a:p>
            <a:pPr lvl="1"/>
            <a:r>
              <a:rPr lang="fr-FR" sz="2100" dirty="0"/>
              <a:t>La mise en place du </a:t>
            </a:r>
            <a:r>
              <a:rPr lang="fr-FR" sz="2100" b="1" dirty="0"/>
              <a:t>contrôle de gestion</a:t>
            </a:r>
            <a:r>
              <a:rPr lang="fr-FR" sz="2100" dirty="0"/>
              <a:t> donne de réels résultats</a:t>
            </a:r>
          </a:p>
          <a:p>
            <a:pPr lvl="1"/>
            <a:r>
              <a:rPr lang="fr-FR" sz="2100" dirty="0"/>
              <a:t>Poursuite de l’</a:t>
            </a:r>
            <a:r>
              <a:rPr lang="fr-FR" sz="2100" b="1" dirty="0"/>
              <a:t>optimisation énergétique des bâtiments </a:t>
            </a:r>
            <a:r>
              <a:rPr lang="fr-FR" sz="2100" dirty="0"/>
              <a:t>et de l’</a:t>
            </a:r>
            <a:r>
              <a:rPr lang="fr-FR" sz="2100" b="1" dirty="0"/>
              <a:t>éclairage public</a:t>
            </a:r>
            <a:endParaRPr lang="fr-FR" sz="2100" dirty="0"/>
          </a:p>
          <a:p>
            <a:pPr lvl="1"/>
            <a:r>
              <a:rPr lang="fr-FR" sz="2100" b="1" dirty="0"/>
              <a:t>Mutualisation des achats </a:t>
            </a:r>
            <a:r>
              <a:rPr lang="fr-FR" sz="2100" dirty="0"/>
              <a:t>par le magasin du pôle Jean-Pierre </a:t>
            </a:r>
            <a:r>
              <a:rPr lang="fr-FR" sz="2100" dirty="0" err="1"/>
              <a:t>Lebegue</a:t>
            </a:r>
            <a:r>
              <a:rPr lang="fr-FR" sz="2100" dirty="0"/>
              <a:t> (meilleurs prix, limitation du nombre de procédures et de personnel)</a:t>
            </a:r>
          </a:p>
          <a:p>
            <a:pPr lvl="1"/>
            <a:r>
              <a:rPr lang="fr-FR" sz="2100" dirty="0"/>
              <a:t>Participation de tous, usagers et agents, à la </a:t>
            </a:r>
            <a:r>
              <a:rPr lang="fr-FR" sz="2100" b="1" dirty="0"/>
              <a:t>lutte contre le gaspillage</a:t>
            </a:r>
            <a:r>
              <a:rPr lang="fr-FR" sz="2100" dirty="0" smtClean="0"/>
              <a:t>.</a:t>
            </a:r>
            <a:endParaRPr lang="fr-FR" sz="21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Fonctionnement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Dépenses</a:t>
            </a:r>
          </a:p>
        </p:txBody>
      </p:sp>
    </p:spTree>
    <p:extLst>
      <p:ext uri="{BB962C8B-B14F-4D97-AF65-F5344CB8AC3E}">
        <p14:creationId xmlns:p14="http://schemas.microsoft.com/office/powerpoint/2010/main" val="4191569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2800" b="1" u="sng" dirty="0" smtClean="0"/>
              <a:t>Des dépenses de personnel en légère baisse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b="1" dirty="0" smtClean="0"/>
              <a:t>Malgré des dépenses contraintes très élevées en 2017…</a:t>
            </a:r>
          </a:p>
          <a:p>
            <a:pPr lvl="1"/>
            <a:r>
              <a:rPr lang="fr-FR" dirty="0"/>
              <a:t>Dégel du point d’indice : </a:t>
            </a:r>
            <a:r>
              <a:rPr lang="fr-FR" dirty="0" smtClean="0"/>
              <a:t>+ 0,6 </a:t>
            </a:r>
            <a:r>
              <a:rPr lang="fr-FR" dirty="0"/>
              <a:t>% au 1</a:t>
            </a:r>
            <a:r>
              <a:rPr lang="fr-FR" baseline="30000" dirty="0"/>
              <a:t>er</a:t>
            </a:r>
            <a:r>
              <a:rPr lang="fr-FR" dirty="0"/>
              <a:t> juillet 2016 </a:t>
            </a:r>
            <a:r>
              <a:rPr lang="fr-FR" dirty="0" smtClean="0"/>
              <a:t>et + 0,6 </a:t>
            </a:r>
            <a:r>
              <a:rPr lang="fr-FR" dirty="0"/>
              <a:t>% au 1</a:t>
            </a:r>
            <a:r>
              <a:rPr lang="fr-FR" baseline="30000" dirty="0"/>
              <a:t>er</a:t>
            </a:r>
            <a:r>
              <a:rPr lang="fr-FR" dirty="0"/>
              <a:t> février </a:t>
            </a:r>
            <a:r>
              <a:rPr lang="fr-FR" dirty="0" smtClean="0"/>
              <a:t>2017</a:t>
            </a:r>
            <a:endParaRPr lang="fr-FR" dirty="0"/>
          </a:p>
          <a:p>
            <a:pPr lvl="1"/>
            <a:r>
              <a:rPr lang="fr-FR" dirty="0"/>
              <a:t>RIFSEEP : plusieurs dizaines de milliers d’euros </a:t>
            </a:r>
            <a:r>
              <a:rPr lang="fr-FR" dirty="0" smtClean="0"/>
              <a:t>pour l’indemnité </a:t>
            </a:r>
            <a:r>
              <a:rPr lang="fr-FR" dirty="0"/>
              <a:t>liée aux évaluations </a:t>
            </a:r>
            <a:r>
              <a:rPr lang="fr-FR" dirty="0" smtClean="0"/>
              <a:t>professionnelles.</a:t>
            </a:r>
          </a:p>
          <a:p>
            <a:pPr lvl="1"/>
            <a:r>
              <a:rPr lang="fr-FR" dirty="0" smtClean="0"/>
              <a:t>PPCR</a:t>
            </a:r>
            <a:r>
              <a:rPr lang="fr-FR" dirty="0"/>
              <a:t> : le lissage des évolutions professionnelles entrainera une hausse de certaines rémunérations, en particulier d’ici 2020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Cumul avec les contraintes des années précédentes (réforme des rythmes scolaires…)</a:t>
            </a:r>
            <a:endParaRPr lang="fr-FR" dirty="0"/>
          </a:p>
          <a:p>
            <a:endParaRPr lang="fr-FR" sz="1500" dirty="0"/>
          </a:p>
          <a:p>
            <a:r>
              <a:rPr lang="fr-FR" b="1" dirty="0" smtClean="0"/>
              <a:t>… la hausse des dépenses de personnel sera en légère baisse</a:t>
            </a:r>
          </a:p>
          <a:p>
            <a:pPr lvl="1"/>
            <a:r>
              <a:rPr lang="fr-FR" dirty="0"/>
              <a:t>Pas d’embauche de personnel sauf compétences très spécifiques</a:t>
            </a:r>
          </a:p>
          <a:p>
            <a:pPr lvl="1"/>
            <a:r>
              <a:rPr lang="fr-FR" dirty="0" smtClean="0"/>
              <a:t>Mobilité professionnelle des agents de l’ancienne piscine vers </a:t>
            </a:r>
            <a:r>
              <a:rPr lang="fr-FR" dirty="0" err="1" smtClean="0"/>
              <a:t>Citélium</a:t>
            </a:r>
            <a:endParaRPr lang="fr-FR" dirty="0"/>
          </a:p>
          <a:p>
            <a:pPr lvl="1"/>
            <a:r>
              <a:rPr lang="fr-FR" dirty="0" smtClean="0"/>
              <a:t>Renforcement </a:t>
            </a:r>
            <a:r>
              <a:rPr lang="fr-FR" dirty="0"/>
              <a:t>du </a:t>
            </a:r>
            <a:r>
              <a:rPr lang="fr-FR" dirty="0" smtClean="0"/>
              <a:t>pilotage grâce à l’acquisition d’un logiciel </a:t>
            </a:r>
            <a:r>
              <a:rPr lang="fr-FR" dirty="0"/>
              <a:t>de gestion financière des dépenses de personnel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Dépenses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157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1043608" y="1556792"/>
            <a:ext cx="7643192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b="1" u="sng" dirty="0" smtClean="0"/>
          </a:p>
          <a:p>
            <a:pPr marL="0" indent="0">
              <a:buNone/>
            </a:pPr>
            <a:endParaRPr lang="fr-FR" b="1" u="sng" dirty="0"/>
          </a:p>
          <a:p>
            <a:r>
              <a:rPr lang="fr-FR" dirty="0" smtClean="0"/>
              <a:t>GVT et dégel du point d’indice		+ 0,86 %</a:t>
            </a:r>
          </a:p>
          <a:p>
            <a:r>
              <a:rPr lang="fr-FR" dirty="0" smtClean="0"/>
              <a:t>PPCR					+ 0,77 %</a:t>
            </a:r>
          </a:p>
          <a:p>
            <a:r>
              <a:rPr lang="fr-FR" dirty="0" smtClean="0"/>
              <a:t>Contrats d’avenir				+ 1,12 %</a:t>
            </a:r>
          </a:p>
          <a:p>
            <a:r>
              <a:rPr lang="fr-FR" dirty="0" smtClean="0"/>
              <a:t>Fermeture de la piscine municipale	-  2,67 %</a:t>
            </a:r>
          </a:p>
          <a:p>
            <a:r>
              <a:rPr lang="fr-FR" dirty="0" smtClean="0"/>
              <a:t>Economies 2016 reportées en 2017	-  1,57 %</a:t>
            </a:r>
          </a:p>
          <a:p>
            <a:pPr marL="868680" lvl="3" indent="0">
              <a:buNone/>
            </a:pPr>
            <a:r>
              <a:rPr lang="fr-FR" dirty="0" smtClean="0"/>
              <a:t>					</a:t>
            </a:r>
            <a:r>
              <a:rPr lang="fr-FR" b="1" dirty="0" smtClean="0"/>
              <a:t>	</a:t>
            </a:r>
            <a:r>
              <a:rPr lang="fr-FR" sz="2600" b="1" dirty="0"/>
              <a:t>- </a:t>
            </a:r>
            <a:r>
              <a:rPr lang="fr-FR" sz="2600" b="1" dirty="0" smtClean="0"/>
              <a:t> 1,48 </a:t>
            </a:r>
            <a:r>
              <a:rPr lang="fr-FR" sz="2600" b="1" dirty="0"/>
              <a:t>%</a:t>
            </a:r>
            <a:r>
              <a:rPr lang="fr-FR" dirty="0" smtClean="0"/>
              <a:t>	</a:t>
            </a:r>
          </a:p>
          <a:p>
            <a:r>
              <a:rPr lang="fr-FR" dirty="0" smtClean="0"/>
              <a:t>Transferts de personnel internes	+ 1,16 %</a:t>
            </a:r>
          </a:p>
          <a:p>
            <a:pPr marL="0" indent="0">
              <a:buNone/>
            </a:pPr>
            <a:r>
              <a:rPr lang="fr-FR" dirty="0" smtClean="0"/>
              <a:t>					</a:t>
            </a:r>
            <a:r>
              <a:rPr lang="fr-FR" b="1" dirty="0" smtClean="0"/>
              <a:t>	-  0,32 %</a:t>
            </a:r>
            <a:r>
              <a:rPr lang="fr-FR" dirty="0" smtClean="0"/>
              <a:t>	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Fonctionnement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Dépenses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6372200" y="4878785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11560" y="1556792"/>
            <a:ext cx="8208912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  </a:t>
            </a:r>
            <a:r>
              <a:rPr lang="fr-FR" sz="2400" b="1" dirty="0"/>
              <a:t>Des dépenses de personnel </a:t>
            </a:r>
            <a:r>
              <a:rPr lang="fr-FR" sz="2400" b="1" dirty="0" smtClean="0"/>
              <a:t>en baisse de -0,32 </a:t>
            </a:r>
            <a:r>
              <a:rPr lang="fr-FR" sz="2400" b="1" dirty="0"/>
              <a:t>% </a:t>
            </a:r>
            <a:r>
              <a:rPr lang="fr-FR" sz="2400" b="1" dirty="0" smtClean="0"/>
              <a:t>par rapport au BP 2016</a:t>
            </a:r>
            <a:endParaRPr lang="fr-FR" sz="2400" b="1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6367567" y="5766764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408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1556792"/>
            <a:ext cx="8208912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  </a:t>
            </a:r>
            <a:r>
              <a:rPr lang="fr-FR" sz="2400" b="1" dirty="0" smtClean="0"/>
              <a:t>Apport au fonds de péréquation</a:t>
            </a:r>
          </a:p>
          <a:p>
            <a:pPr algn="ctr"/>
            <a:r>
              <a:rPr lang="fr-FR" sz="2400" b="1" dirty="0" smtClean="0"/>
              <a:t>pris en charge par la CARCT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9552" y="3800653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  </a:t>
            </a:r>
            <a:r>
              <a:rPr lang="fr-FR" sz="2400" b="1" dirty="0" smtClean="0"/>
              <a:t>Charges financières en forte baisse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35802"/>
              </p:ext>
            </p:extLst>
          </p:nvPr>
        </p:nvGraphicFramePr>
        <p:xfrm>
          <a:off x="1187626" y="2636912"/>
          <a:ext cx="7200799" cy="838200"/>
        </p:xfrm>
        <a:graphic>
          <a:graphicData uri="http://schemas.openxmlformats.org/drawingml/2006/table">
            <a:tbl>
              <a:tblPr/>
              <a:tblGrid>
                <a:gridCol w="2345145"/>
                <a:gridCol w="1022243"/>
                <a:gridCol w="992177"/>
                <a:gridCol w="1037276"/>
                <a:gridCol w="901979"/>
                <a:gridCol w="901979"/>
              </a:tblGrid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FPIC Part Ville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30 017 €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52 416 €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73 156 €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4848"/>
              </p:ext>
            </p:extLst>
          </p:nvPr>
        </p:nvGraphicFramePr>
        <p:xfrm>
          <a:off x="1254250" y="4725144"/>
          <a:ext cx="7067550" cy="788894"/>
        </p:xfrm>
        <a:graphic>
          <a:graphicData uri="http://schemas.openxmlformats.org/drawingml/2006/table">
            <a:tbl>
              <a:tblPr/>
              <a:tblGrid>
                <a:gridCol w="1842169"/>
                <a:gridCol w="862040"/>
                <a:gridCol w="850231"/>
                <a:gridCol w="873849"/>
                <a:gridCol w="956511"/>
                <a:gridCol w="841375"/>
                <a:gridCol w="841375"/>
              </a:tblGrid>
              <a:tr h="283647">
                <a:tc>
                  <a:txBody>
                    <a:bodyPr/>
                    <a:lstStyle/>
                    <a:p>
                      <a:pPr algn="l" fontAlgn="b"/>
                      <a:r>
                        <a:rPr lang="fr-F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64" marR="8864" marT="886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505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Intérêts payés sur la période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445 505 €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364 964 €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325 503 €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322 420 €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265 200 €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247 392 €</a:t>
                      </a:r>
                    </a:p>
                  </a:txBody>
                  <a:tcPr marL="8864" marR="8864" marT="88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lèche courbée vers le haut 5"/>
          <p:cNvSpPr/>
          <p:nvPr/>
        </p:nvSpPr>
        <p:spPr>
          <a:xfrm>
            <a:off x="3635896" y="5589241"/>
            <a:ext cx="4392488" cy="7837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48064" y="5805264"/>
            <a:ext cx="136815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- 45 %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2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640960" cy="4608512"/>
          </a:xfrm>
          <a:noFill/>
        </p:spPr>
        <p:txBody>
          <a:bodyPr>
            <a:normAutofit lnSpcReduction="10000"/>
          </a:bodyPr>
          <a:lstStyle/>
          <a:p>
            <a:r>
              <a:rPr lang="fr-FR" b="1" dirty="0" smtClean="0"/>
              <a:t>Subvention élevée au CCAS</a:t>
            </a:r>
          </a:p>
          <a:p>
            <a:pPr lvl="1"/>
            <a:r>
              <a:rPr lang="fr-FR" dirty="0" smtClean="0"/>
              <a:t>BP 2017 = CA 2016 = 595 000 euros</a:t>
            </a:r>
          </a:p>
          <a:p>
            <a:pPr lvl="1"/>
            <a:r>
              <a:rPr lang="fr-FR" dirty="0" smtClean="0"/>
              <a:t>Reprise par la ville de la gestion financière et des ressources humaines depuis fin 2015</a:t>
            </a:r>
          </a:p>
          <a:p>
            <a:pPr lvl="1"/>
            <a:endParaRPr lang="fr-FR" sz="1400" dirty="0" smtClean="0"/>
          </a:p>
          <a:p>
            <a:r>
              <a:rPr lang="fr-FR" b="1" dirty="0" smtClean="0"/>
              <a:t>Soutien appuyé aux associations</a:t>
            </a:r>
          </a:p>
          <a:p>
            <a:pPr lvl="1"/>
            <a:r>
              <a:rPr lang="fr-FR" dirty="0" smtClean="0"/>
              <a:t>Niveau élevé de subventions aux </a:t>
            </a:r>
            <a:r>
              <a:rPr lang="fr-FR" dirty="0"/>
              <a:t>associations : 700 000 € au </a:t>
            </a:r>
            <a:r>
              <a:rPr lang="fr-FR" dirty="0" smtClean="0"/>
              <a:t>BP 2017 = BP 2016</a:t>
            </a:r>
            <a:endParaRPr lang="fr-FR" dirty="0"/>
          </a:p>
          <a:p>
            <a:pPr lvl="1"/>
            <a:r>
              <a:rPr lang="fr-FR" dirty="0" smtClean="0"/>
              <a:t>Réaffirmation des soutiens non financiers de la ville aux associations : salles, matériels, etc.</a:t>
            </a:r>
          </a:p>
          <a:p>
            <a:pPr lvl="1"/>
            <a:r>
              <a:rPr lang="fr-FR" dirty="0" smtClean="0"/>
              <a:t>Des efforts sont demandés à tous, selon les besoins et les projets (charte des associations)</a:t>
            </a:r>
          </a:p>
          <a:p>
            <a:pPr lvl="1"/>
            <a:endParaRPr lang="fr-FR" sz="1400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96397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  Fort soutien à la solidarité et au vivre-ensemble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696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640960" cy="4608512"/>
          </a:xfrm>
          <a:noFill/>
        </p:spPr>
        <p:txBody>
          <a:bodyPr>
            <a:normAutofit lnSpcReduction="10000"/>
          </a:bodyPr>
          <a:lstStyle/>
          <a:p>
            <a:r>
              <a:rPr lang="fr-FR" b="1" dirty="0" smtClean="0"/>
              <a:t>Rénovation urbaine</a:t>
            </a:r>
          </a:p>
          <a:p>
            <a:pPr lvl="1"/>
            <a:r>
              <a:rPr lang="fr-FR" dirty="0"/>
              <a:t>Rénovation urbaine avec des subventions ANRU et CDC (convention en 2017)</a:t>
            </a:r>
          </a:p>
          <a:p>
            <a:pPr lvl="1"/>
            <a:r>
              <a:rPr lang="fr-FR" dirty="0"/>
              <a:t>Accord de la Maison du Cil pour rénover l’ensemble de leurs logements aux </a:t>
            </a:r>
            <a:r>
              <a:rPr lang="fr-FR" dirty="0" err="1"/>
              <a:t>Vaucrises</a:t>
            </a:r>
            <a:r>
              <a:rPr lang="fr-FR" dirty="0"/>
              <a:t> sur 5 </a:t>
            </a:r>
            <a:r>
              <a:rPr lang="fr-FR" dirty="0" smtClean="0"/>
              <a:t>ans</a:t>
            </a:r>
          </a:p>
          <a:p>
            <a:pPr lvl="1"/>
            <a:r>
              <a:rPr lang="fr-FR" dirty="0" smtClean="0"/>
              <a:t>Opérations immobilières au cœur de ville (ORI)</a:t>
            </a:r>
          </a:p>
          <a:p>
            <a:pPr marL="274320" lvl="1" indent="0">
              <a:buNone/>
            </a:pPr>
            <a:endParaRPr lang="fr-FR" sz="1400" dirty="0" smtClean="0"/>
          </a:p>
          <a:p>
            <a:r>
              <a:rPr lang="fr-FR" b="1" dirty="0" smtClean="0"/>
              <a:t>Renforcement de la sécurité</a:t>
            </a:r>
            <a:endParaRPr lang="fr-FR" b="1" dirty="0"/>
          </a:p>
          <a:p>
            <a:pPr lvl="1"/>
            <a:r>
              <a:rPr lang="fr-FR" dirty="0"/>
              <a:t>Renforcement de la vidéo protection (études en 2016 ; installation 2017 et 2018) </a:t>
            </a:r>
          </a:p>
          <a:p>
            <a:pPr lvl="1"/>
            <a:r>
              <a:rPr lang="fr-FR" dirty="0"/>
              <a:t>Relation étroite entre la mairie et les forces de </a:t>
            </a:r>
            <a:r>
              <a:rPr lang="fr-FR" dirty="0" smtClean="0"/>
              <a:t>l’ordre; dispositif </a:t>
            </a:r>
            <a:r>
              <a:rPr lang="fr-FR" dirty="0"/>
              <a:t>sur les </a:t>
            </a:r>
            <a:r>
              <a:rPr lang="fr-FR" dirty="0" smtClean="0"/>
              <a:t>2 quartiers </a:t>
            </a:r>
            <a:r>
              <a:rPr lang="fr-FR" dirty="0"/>
              <a:t>prioritaires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96397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  Fort soutien à la solidarité et au vivre-ensemble</a:t>
            </a:r>
            <a:endParaRPr lang="fr-F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043608" y="213285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Rappels du DOB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3608" y="306896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3608" y="4005064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Investissement</a:t>
            </a:r>
          </a:p>
        </p:txBody>
      </p:sp>
      <p:sp>
        <p:nvSpPr>
          <p:cNvPr id="39" name="Triangle isocèle 38"/>
          <p:cNvSpPr/>
          <p:nvPr/>
        </p:nvSpPr>
        <p:spPr>
          <a:xfrm rot="10800000">
            <a:off x="4067944" y="285293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4067945" y="3789040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4941168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9" name="Triangle isocèle 8"/>
          <p:cNvSpPr/>
          <p:nvPr/>
        </p:nvSpPr>
        <p:spPr>
          <a:xfrm rot="10800000">
            <a:off x="4067945" y="4725144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43608" y="2276872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Fonctionnement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43608" y="321297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14908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Budget annexe</a:t>
            </a:r>
          </a:p>
        </p:txBody>
      </p:sp>
      <p:sp>
        <p:nvSpPr>
          <p:cNvPr id="7" name="Triangle isocèle 6"/>
          <p:cNvSpPr/>
          <p:nvPr/>
        </p:nvSpPr>
        <p:spPr>
          <a:xfrm rot="10800000">
            <a:off x="4067944" y="2996952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/>
          <p:cNvSpPr/>
          <p:nvPr/>
        </p:nvSpPr>
        <p:spPr>
          <a:xfrm rot="10800000">
            <a:off x="4067945" y="393305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484784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Des dépenses d’équipement très élevées : 8,9 M€ !</a:t>
            </a:r>
          </a:p>
        </p:txBody>
      </p:sp>
      <p:sp>
        <p:nvSpPr>
          <p:cNvPr id="8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 smtClean="0"/>
              <a:t>Nouveau record d’investissement prévu en 2017 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4029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Réhabilitation des grandes infrastructures</a:t>
            </a:r>
          </a:p>
          <a:p>
            <a:pPr lvl="1"/>
            <a:r>
              <a:rPr lang="fr-FR" dirty="0" smtClean="0"/>
              <a:t>Rénovation </a:t>
            </a:r>
            <a:r>
              <a:rPr lang="fr-FR" dirty="0"/>
              <a:t>du Palais des </a:t>
            </a:r>
            <a:r>
              <a:rPr lang="fr-FR" dirty="0" smtClean="0"/>
              <a:t>Rencontres !</a:t>
            </a:r>
          </a:p>
          <a:p>
            <a:pPr lvl="1"/>
            <a:r>
              <a:rPr lang="fr-FR" dirty="0"/>
              <a:t>Acquisition de U1 bis et travaux de toiture à U1</a:t>
            </a:r>
          </a:p>
          <a:p>
            <a:pPr lvl="1"/>
            <a:r>
              <a:rPr lang="fr-FR" dirty="0"/>
              <a:t>Réalisation d’une étude d’aménagement pour U1 et U1 </a:t>
            </a:r>
            <a:r>
              <a:rPr lang="fr-FR" dirty="0" smtClean="0"/>
              <a:t>Bis</a:t>
            </a:r>
            <a:endParaRPr lang="fr-FR" dirty="0"/>
          </a:p>
          <a:p>
            <a:pPr lvl="1"/>
            <a:r>
              <a:rPr lang="fr-FR" dirty="0" smtClean="0"/>
              <a:t>Réhabilitation partielle des Ateliers d’Art : toiture et percement</a:t>
            </a:r>
          </a:p>
          <a:p>
            <a:pPr lvl="1"/>
            <a:r>
              <a:rPr lang="fr-FR" dirty="0" smtClean="0"/>
              <a:t>Entretien continu des bâtiments</a:t>
            </a:r>
          </a:p>
          <a:p>
            <a:pPr lvl="1"/>
            <a:endParaRPr lang="fr-FR" dirty="0"/>
          </a:p>
          <a:p>
            <a:r>
              <a:rPr lang="fr-FR" b="1" dirty="0"/>
              <a:t>Réfection de voiries</a:t>
            </a:r>
          </a:p>
          <a:p>
            <a:pPr lvl="1"/>
            <a:r>
              <a:rPr lang="fr-FR" dirty="0" smtClean="0"/>
              <a:t>Rue du Château</a:t>
            </a:r>
          </a:p>
          <a:p>
            <a:pPr lvl="1"/>
            <a:r>
              <a:rPr lang="fr-FR" dirty="0" smtClean="0"/>
              <a:t>Rue </a:t>
            </a:r>
            <a:r>
              <a:rPr lang="fr-FR" dirty="0"/>
              <a:t>de </a:t>
            </a:r>
            <a:r>
              <a:rPr lang="fr-FR" dirty="0" err="1" smtClean="0"/>
              <a:t>Gerbrois</a:t>
            </a:r>
            <a:endParaRPr lang="fr-FR" dirty="0" smtClean="0"/>
          </a:p>
          <a:p>
            <a:pPr lvl="1"/>
            <a:r>
              <a:rPr lang="fr-FR" dirty="0" smtClean="0"/>
              <a:t>Rue Roger-</a:t>
            </a:r>
            <a:r>
              <a:rPr lang="fr-FR" dirty="0" err="1" smtClean="0"/>
              <a:t>Câtillon</a:t>
            </a:r>
            <a:endParaRPr lang="fr-FR" dirty="0"/>
          </a:p>
          <a:p>
            <a:pPr lvl="1"/>
            <a:r>
              <a:rPr lang="fr-FR" dirty="0"/>
              <a:t>Pâtis Saint Martin : enfouissement des réseaux</a:t>
            </a:r>
          </a:p>
          <a:p>
            <a:pPr lvl="1"/>
            <a:r>
              <a:rPr lang="fr-FR" dirty="0" smtClean="0"/>
              <a:t>Plan d’accessibilité pour les personnes à mobilité réduite</a:t>
            </a:r>
            <a:endParaRPr lang="fr-FR" dirty="0"/>
          </a:p>
          <a:p>
            <a:pPr lvl="1"/>
            <a:endParaRPr lang="fr-FR" b="1" dirty="0"/>
          </a:p>
          <a:p>
            <a:pPr lvl="1"/>
            <a:endParaRPr lang="fr-FR" dirty="0" smtClean="0"/>
          </a:p>
          <a:p>
            <a:pPr lvl="1"/>
            <a:endParaRPr lang="fr-FR" dirty="0" smtClean="0">
              <a:solidFill>
                <a:srgbClr val="00B0F0"/>
              </a:solidFill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 (2/3)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9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Amélioration du cadre de vie</a:t>
            </a:r>
          </a:p>
          <a:p>
            <a:pPr lvl="1"/>
            <a:r>
              <a:rPr lang="fr-FR" dirty="0"/>
              <a:t>Opération de rénovation </a:t>
            </a:r>
            <a:r>
              <a:rPr lang="fr-FR" dirty="0" smtClean="0"/>
              <a:t>immobilière en centre-ville (2017 = année pleine) </a:t>
            </a:r>
          </a:p>
          <a:p>
            <a:pPr lvl="1"/>
            <a:r>
              <a:rPr lang="fr-FR" dirty="0"/>
              <a:t>Rénovation de l’école élémentaire Hérissons</a:t>
            </a:r>
          </a:p>
          <a:p>
            <a:pPr lvl="1"/>
            <a:r>
              <a:rPr lang="fr-FR" dirty="0" smtClean="0"/>
              <a:t>Aire de jeux aux </a:t>
            </a:r>
            <a:r>
              <a:rPr lang="fr-FR" dirty="0" err="1" smtClean="0"/>
              <a:t>Blanchards</a:t>
            </a:r>
            <a:endParaRPr lang="fr-FR" dirty="0" smtClean="0"/>
          </a:p>
          <a:p>
            <a:pPr lvl="1"/>
            <a:r>
              <a:rPr lang="fr-FR" dirty="0" smtClean="0"/>
              <a:t>Création de « city stades »</a:t>
            </a:r>
          </a:p>
          <a:p>
            <a:pPr lvl="1"/>
            <a:r>
              <a:rPr lang="fr-FR" dirty="0" smtClean="0"/>
              <a:t>Rénovation du sol du gymnase Brise Bêche</a:t>
            </a:r>
          </a:p>
          <a:p>
            <a:pPr lvl="1"/>
            <a:r>
              <a:rPr lang="fr-FR" dirty="0" smtClean="0"/>
              <a:t>Toiture du terrain de tennis couvert</a:t>
            </a:r>
          </a:p>
          <a:p>
            <a:pPr marL="274320" lvl="1" indent="0">
              <a:buNone/>
            </a:pPr>
            <a:endParaRPr lang="fr-FR" dirty="0" smtClean="0"/>
          </a:p>
          <a:p>
            <a:r>
              <a:rPr lang="fr-FR" b="1" dirty="0" smtClean="0"/>
              <a:t>Sécurité</a:t>
            </a:r>
          </a:p>
          <a:p>
            <a:pPr lvl="1"/>
            <a:r>
              <a:rPr lang="fr-FR" dirty="0" smtClean="0"/>
              <a:t>Extension du réseau de vidéo-protection</a:t>
            </a:r>
          </a:p>
          <a:p>
            <a:pPr lvl="1"/>
            <a:r>
              <a:rPr lang="fr-FR" dirty="0" smtClean="0"/>
              <a:t>Vérification et entretien des ponts</a:t>
            </a:r>
            <a:endParaRPr lang="fr-FR" dirty="0"/>
          </a:p>
          <a:p>
            <a:pPr lvl="1"/>
            <a:endParaRPr lang="fr-FR" dirty="0"/>
          </a:p>
          <a:p>
            <a:r>
              <a:rPr lang="fr-FR" b="1" dirty="0"/>
              <a:t>Rénovation du patrimoine</a:t>
            </a:r>
          </a:p>
          <a:p>
            <a:pPr lvl="1"/>
            <a:r>
              <a:rPr lang="fr-FR" dirty="0" smtClean="0"/>
              <a:t>Rénovation de la toiture de l’Eglise Saint Crépin</a:t>
            </a:r>
          </a:p>
          <a:p>
            <a:pPr lvl="1"/>
            <a:r>
              <a:rPr lang="fr-FR" dirty="0" smtClean="0"/>
              <a:t>Aménagement et équipement de la Porte Saint Pierre pour accueillir un musée</a:t>
            </a:r>
          </a:p>
          <a:p>
            <a:pPr lvl="1"/>
            <a:r>
              <a:rPr lang="fr-FR" dirty="0" smtClean="0"/>
              <a:t>Chantier </a:t>
            </a:r>
            <a:r>
              <a:rPr lang="fr-FR" dirty="0"/>
              <a:t>de rénovation du rempart Nord du </a:t>
            </a:r>
            <a:r>
              <a:rPr lang="fr-FR" dirty="0" smtClean="0"/>
              <a:t>château</a:t>
            </a:r>
          </a:p>
          <a:p>
            <a:pPr lvl="1"/>
            <a:r>
              <a:rPr lang="fr-FR" dirty="0" smtClean="0"/>
              <a:t>Acquisition de fonds pour le musée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Dépenses (3/3)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75933" y="2420888"/>
            <a:ext cx="8229600" cy="4032448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Autofinancement : é</a:t>
            </a:r>
            <a:r>
              <a:rPr lang="fr-FR" sz="2900" dirty="0" smtClean="0"/>
              <a:t>pargne </a:t>
            </a:r>
            <a:r>
              <a:rPr lang="fr-FR" sz="2900" dirty="0"/>
              <a:t>brute estimée à </a:t>
            </a:r>
            <a:r>
              <a:rPr lang="fr-FR" sz="2900" dirty="0" smtClean="0"/>
              <a:t>1 M€</a:t>
            </a:r>
            <a:endParaRPr lang="fr-FR" sz="2900" dirty="0"/>
          </a:p>
          <a:p>
            <a:endParaRPr lang="fr-FR" sz="1900" dirty="0" smtClean="0"/>
          </a:p>
          <a:p>
            <a:r>
              <a:rPr lang="fr-FR" sz="2800" dirty="0" smtClean="0"/>
              <a:t>Cessions estimées à 0,65 </a:t>
            </a:r>
            <a:r>
              <a:rPr lang="fr-FR" sz="2800" dirty="0"/>
              <a:t>M</a:t>
            </a:r>
            <a:r>
              <a:rPr lang="fr-FR" sz="2800" dirty="0" smtClean="0"/>
              <a:t>€</a:t>
            </a:r>
          </a:p>
          <a:p>
            <a:pPr lvl="1"/>
            <a:endParaRPr lang="fr-FR" sz="1900" dirty="0" smtClean="0"/>
          </a:p>
          <a:p>
            <a:r>
              <a:rPr lang="fr-FR" sz="2800" dirty="0" smtClean="0"/>
              <a:t>Subventions estimées à 2,4 M€</a:t>
            </a:r>
            <a:endParaRPr lang="fr-FR" sz="2800" dirty="0"/>
          </a:p>
          <a:p>
            <a:pPr marL="0" indent="0">
              <a:buNone/>
            </a:pPr>
            <a:endParaRPr lang="fr-FR" sz="1900" dirty="0" smtClean="0"/>
          </a:p>
          <a:p>
            <a:r>
              <a:rPr lang="fr-FR" sz="2800" dirty="0" smtClean="0"/>
              <a:t>Emprunt nouveau : 1,3 M€</a:t>
            </a:r>
          </a:p>
          <a:p>
            <a:pPr lvl="1"/>
            <a:r>
              <a:rPr lang="fr-FR" sz="2800" dirty="0" smtClean="0"/>
              <a:t>Remboursement de dette brut : 1,55 M€</a:t>
            </a:r>
          </a:p>
          <a:p>
            <a:pPr lvl="1"/>
            <a:r>
              <a:rPr lang="fr-FR" sz="2800" dirty="0" smtClean="0"/>
              <a:t>Remboursement de dette net : 0,26 M€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Recettes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484784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L’investissement repose avant tout sur des subventions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Focus sur la dette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3961513"/>
            <a:ext cx="90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 milliers d’euros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600344"/>
            <a:ext cx="8435396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La ville se désendettera en 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54699"/>
            <a:ext cx="7787324" cy="41642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0850" y="63813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 estimations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7033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Investissement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Focus sur la dette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4263479"/>
            <a:ext cx="90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En milliers d’euros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600344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Le recours à l’emprunt en 2017 n’aura lieu que dans des circonstances exceptionnelles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564904"/>
            <a:ext cx="7516867" cy="40196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63813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* estimations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734876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Investissement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Focus sur la dette </a:t>
            </a:r>
            <a:r>
              <a:rPr lang="fr-FR" dirty="0" smtClean="0"/>
              <a:t>(2/3)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600344"/>
            <a:ext cx="8208912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600" b="1" dirty="0" smtClean="0"/>
              <a:t>La dette par habitant reste bien moins élevée que dans les villes de taille analogue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6367829"/>
              </p:ext>
            </p:extLst>
          </p:nvPr>
        </p:nvGraphicFramePr>
        <p:xfrm>
          <a:off x="457200" y="2420888"/>
          <a:ext cx="8229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4526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043608" y="2132856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Rappels du DOB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3608" y="3068960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Fonctionnement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3608" y="4005064"/>
            <a:ext cx="70567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Investissement</a:t>
            </a:r>
          </a:p>
        </p:txBody>
      </p:sp>
      <p:sp>
        <p:nvSpPr>
          <p:cNvPr id="39" name="Triangle isocèle 38"/>
          <p:cNvSpPr/>
          <p:nvPr/>
        </p:nvSpPr>
        <p:spPr>
          <a:xfrm rot="10800000">
            <a:off x="4067944" y="2852936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 rot="10800000">
            <a:off x="4067945" y="3789040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4941168"/>
            <a:ext cx="70567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Budget annexe</a:t>
            </a:r>
          </a:p>
        </p:txBody>
      </p:sp>
      <p:sp>
        <p:nvSpPr>
          <p:cNvPr id="9" name="Triangle isocèle 8"/>
          <p:cNvSpPr/>
          <p:nvPr/>
        </p:nvSpPr>
        <p:spPr>
          <a:xfrm rot="10800000">
            <a:off x="4067945" y="4725144"/>
            <a:ext cx="1008112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Fonctionnement : </a:t>
            </a:r>
          </a:p>
          <a:p>
            <a:pPr lvl="1"/>
            <a:r>
              <a:rPr lang="fr-FR" sz="2100" dirty="0" smtClean="0">
                <a:solidFill>
                  <a:schemeClr val="tx1"/>
                </a:solidFill>
              </a:rPr>
              <a:t>Recettes réelles : 		-18,3 % / BP 2016</a:t>
            </a:r>
          </a:p>
          <a:p>
            <a:pPr lvl="1"/>
            <a:r>
              <a:rPr lang="fr-FR" sz="2100" dirty="0" smtClean="0">
                <a:solidFill>
                  <a:schemeClr val="tx1"/>
                </a:solidFill>
              </a:rPr>
              <a:t>Dépenses réelles  : 		-18 % / BP 2016</a:t>
            </a:r>
          </a:p>
          <a:p>
            <a:pPr lvl="1"/>
            <a:r>
              <a:rPr lang="fr-FR" sz="2100" dirty="0" smtClean="0">
                <a:solidFill>
                  <a:schemeClr val="tx1"/>
                </a:solidFill>
              </a:rPr>
              <a:t>Déficit de fonctionnement : 	 233 k€ (contre 244 k€ au BP 2016)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Investissement : </a:t>
            </a:r>
          </a:p>
          <a:p>
            <a:pPr lvl="1"/>
            <a:r>
              <a:rPr lang="fr-FR" dirty="0" smtClean="0"/>
              <a:t>Achat de matériel </a:t>
            </a:r>
          </a:p>
          <a:p>
            <a:pPr lvl="1"/>
            <a:r>
              <a:rPr lang="fr-FR" dirty="0" smtClean="0"/>
              <a:t>Achat d’un camion frigorifique</a:t>
            </a:r>
          </a:p>
          <a:p>
            <a:pPr lvl="1"/>
            <a:r>
              <a:rPr lang="fr-FR" dirty="0" smtClean="0"/>
              <a:t>Aménagement des locaux</a:t>
            </a:r>
          </a:p>
          <a:p>
            <a:pPr lvl="1"/>
            <a:endParaRPr lang="fr-FR" dirty="0" smtClean="0"/>
          </a:p>
          <a:p>
            <a:pPr marL="274320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Budget annexe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8229600" cy="367240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Pas d’augmentation des impôts</a:t>
            </a:r>
          </a:p>
          <a:p>
            <a:endParaRPr lang="fr-FR" sz="1100" dirty="0" smtClean="0"/>
          </a:p>
          <a:p>
            <a:r>
              <a:rPr lang="fr-FR" dirty="0" smtClean="0"/>
              <a:t>Soutien aux familles et maintien des services municipaux</a:t>
            </a:r>
          </a:p>
          <a:p>
            <a:endParaRPr lang="fr-FR" sz="1100" dirty="0" smtClean="0"/>
          </a:p>
          <a:p>
            <a:r>
              <a:rPr lang="fr-FR" dirty="0" smtClean="0"/>
              <a:t>Dépenses de fonctionnement contenues</a:t>
            </a:r>
          </a:p>
          <a:p>
            <a:endParaRPr lang="fr-FR" sz="1000" dirty="0" smtClean="0"/>
          </a:p>
          <a:p>
            <a:r>
              <a:rPr lang="fr-FR" dirty="0" smtClean="0"/>
              <a:t>Investissements élevés</a:t>
            </a:r>
          </a:p>
          <a:p>
            <a:endParaRPr lang="fr-FR" sz="1000" dirty="0" smtClean="0"/>
          </a:p>
          <a:p>
            <a:r>
              <a:rPr lang="fr-FR" dirty="0" smtClean="0"/>
              <a:t>Désendettement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Synthèse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600344"/>
            <a:ext cx="820891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Malgré un contexte difficile,</a:t>
            </a:r>
          </a:p>
          <a:p>
            <a:pPr algn="ctr"/>
            <a:r>
              <a:rPr lang="fr-FR" sz="2800" b="1" dirty="0" smtClean="0"/>
              <a:t>les engagements sont tenus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579296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sz="2200" dirty="0" smtClean="0"/>
          </a:p>
          <a:p>
            <a:endParaRPr lang="fr-FR" sz="4000" dirty="0" smtClean="0"/>
          </a:p>
          <a:p>
            <a:r>
              <a:rPr lang="fr-FR" sz="4000" dirty="0" smtClean="0"/>
              <a:t>Recettes : 20,5 M€</a:t>
            </a:r>
          </a:p>
          <a:p>
            <a:pPr lvl="1"/>
            <a:r>
              <a:rPr lang="fr-FR" dirty="0" smtClean="0"/>
              <a:t>Exécution à 101 % par rapport au BP 2016</a:t>
            </a:r>
          </a:p>
          <a:p>
            <a:pPr lvl="1"/>
            <a:r>
              <a:rPr lang="fr-FR" dirty="0" smtClean="0"/>
              <a:t>Légère baisse par rapport à 2015 de 1 % ...</a:t>
            </a:r>
          </a:p>
          <a:p>
            <a:pPr lvl="1"/>
            <a:r>
              <a:rPr lang="fr-FR" dirty="0" smtClean="0"/>
              <a:t>… malgré une baisse des dotations de - 9 %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sz="4000" dirty="0" smtClean="0"/>
              <a:t>Dépenses : 17,1 M€</a:t>
            </a:r>
          </a:p>
          <a:p>
            <a:pPr lvl="1"/>
            <a:r>
              <a:rPr lang="fr-FR" dirty="0" smtClean="0"/>
              <a:t>Exécution à 91,5 % par rapport au BP 2016</a:t>
            </a:r>
          </a:p>
          <a:p>
            <a:pPr lvl="1"/>
            <a:r>
              <a:rPr lang="fr-FR" dirty="0" smtClean="0"/>
              <a:t>Baisse des dépenses courantes de -1% / CA 2015 </a:t>
            </a:r>
          </a:p>
          <a:p>
            <a:pPr lvl="1"/>
            <a:r>
              <a:rPr lang="fr-FR" dirty="0" smtClean="0"/>
              <a:t>Baisse des dépenses de personnel de -1 % / CA 2015</a:t>
            </a:r>
          </a:p>
          <a:p>
            <a:pPr lvl="1"/>
            <a:r>
              <a:rPr lang="fr-FR" dirty="0" smtClean="0"/>
              <a:t>Baisse des charges financières de -18 % / CA 2015</a:t>
            </a:r>
          </a:p>
          <a:p>
            <a:pPr marL="274320" lvl="1" indent="0">
              <a:buNone/>
            </a:pPr>
            <a:r>
              <a:rPr lang="fr-FR" dirty="0" smtClean="0"/>
              <a:t>         Baisse </a:t>
            </a:r>
            <a:r>
              <a:rPr lang="fr-FR" dirty="0"/>
              <a:t>des </a:t>
            </a:r>
            <a:r>
              <a:rPr lang="fr-FR" dirty="0" smtClean="0"/>
              <a:t>charges financières de -65 </a:t>
            </a:r>
            <a:r>
              <a:rPr lang="fr-FR" dirty="0"/>
              <a:t>% / CA 2008 </a:t>
            </a:r>
            <a:r>
              <a:rPr lang="fr-FR" dirty="0" smtClean="0"/>
              <a:t>(-496 962 €)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br>
              <a:rPr lang="fr-FR" b="1" dirty="0" smtClean="0"/>
            </a:br>
            <a:r>
              <a:rPr lang="fr-FR" dirty="0" smtClean="0"/>
              <a:t>Recettes et dépenses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5349" y="1484784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dirty="0" smtClean="0"/>
              <a:t>Une exécution budgétaire saine</a:t>
            </a:r>
            <a:endParaRPr lang="fr-F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sz="4000" dirty="0" smtClean="0"/>
              <a:t>Merci de votre attention.</a:t>
            </a:r>
          </a:p>
          <a:p>
            <a:pPr marL="0" indent="0" algn="ctr">
              <a:buNone/>
            </a:pPr>
            <a:endParaRPr lang="fr-FR" sz="4000" dirty="0"/>
          </a:p>
          <a:p>
            <a:pPr marL="0" indent="0" algn="ctr">
              <a:buNone/>
            </a:pPr>
            <a:r>
              <a:rPr lang="fr-FR" sz="4000" dirty="0" smtClean="0"/>
              <a:t>Des questions ?</a:t>
            </a:r>
            <a:endParaRPr lang="fr-FR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026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40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Investissements 2016</a:t>
            </a:r>
          </a:p>
          <a:p>
            <a:pPr lvl="1"/>
            <a:r>
              <a:rPr lang="fr-FR" dirty="0" smtClean="0"/>
              <a:t>Finalisation de la MAFA et de ses abords</a:t>
            </a:r>
          </a:p>
          <a:p>
            <a:pPr lvl="1"/>
            <a:r>
              <a:rPr lang="fr-FR" dirty="0" smtClean="0"/>
              <a:t>Réhabilitation du Palais des Rencontres</a:t>
            </a:r>
          </a:p>
          <a:p>
            <a:pPr lvl="1"/>
            <a:r>
              <a:rPr lang="fr-FR" dirty="0" smtClean="0"/>
              <a:t>Rénovations : école Blanchard, gymnases </a:t>
            </a:r>
            <a:r>
              <a:rPr lang="fr-FR" dirty="0" err="1" smtClean="0"/>
              <a:t>Adriaenssens</a:t>
            </a:r>
            <a:r>
              <a:rPr lang="fr-FR" dirty="0" smtClean="0"/>
              <a:t> et Brossolette…</a:t>
            </a:r>
          </a:p>
          <a:p>
            <a:pPr lvl="1"/>
            <a:r>
              <a:rPr lang="fr-FR" dirty="0" smtClean="0"/>
              <a:t>Aménagement d’un terrain synthétique au Stade</a:t>
            </a:r>
          </a:p>
          <a:p>
            <a:pPr lvl="1"/>
            <a:r>
              <a:rPr lang="fr-FR" dirty="0" smtClean="0"/>
              <a:t>Rénovation de voirie : rue Roger </a:t>
            </a:r>
            <a:r>
              <a:rPr lang="fr-FR" dirty="0" err="1" smtClean="0"/>
              <a:t>Catillon</a:t>
            </a:r>
            <a:r>
              <a:rPr lang="fr-FR" dirty="0" smtClean="0"/>
              <a:t>, Av de </a:t>
            </a:r>
            <a:r>
              <a:rPr lang="fr-FR" dirty="0" err="1" smtClean="0"/>
              <a:t>Lauconnois</a:t>
            </a:r>
            <a:r>
              <a:rPr lang="fr-FR" dirty="0" smtClean="0"/>
              <a:t>, parking de la gare …</a:t>
            </a:r>
          </a:p>
          <a:p>
            <a:pPr lvl="1"/>
            <a:r>
              <a:rPr lang="fr-FR" dirty="0" smtClean="0"/>
              <a:t>Mise en valeur du patrimoine : Acquisition du bâtiment U1, Cuisines médiévales au Vieux Château, participation à l’acquisition de l’Hôtel Dieu et de ses collections …</a:t>
            </a:r>
          </a:p>
          <a:p>
            <a:pPr lvl="1"/>
            <a:r>
              <a:rPr lang="fr-FR" dirty="0" smtClean="0"/>
              <a:t>ANRU : étude préalables</a:t>
            </a:r>
          </a:p>
          <a:p>
            <a:pPr lvl="1"/>
            <a:r>
              <a:rPr lang="fr-FR" dirty="0" smtClean="0"/>
              <a:t>Redynamiser le centre-ville et soutenir le commerce : démarrage de l’opération de réhabilitation</a:t>
            </a:r>
            <a:r>
              <a:rPr lang="fr-FR" dirty="0"/>
              <a:t> </a:t>
            </a:r>
            <a:r>
              <a:rPr lang="fr-FR" dirty="0" smtClean="0"/>
              <a:t>immobilière</a:t>
            </a:r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rappel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289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Investissements 2015</a:t>
            </a:r>
          </a:p>
          <a:p>
            <a:pPr lvl="1"/>
            <a:r>
              <a:rPr lang="fr-FR" dirty="0" smtClean="0"/>
              <a:t>Finalisation de la MAFA</a:t>
            </a:r>
          </a:p>
          <a:p>
            <a:pPr lvl="1"/>
            <a:r>
              <a:rPr lang="fr-FR" dirty="0" smtClean="0"/>
              <a:t>Rénovations : école Blanchard, gymnases </a:t>
            </a:r>
            <a:r>
              <a:rPr lang="fr-FR" dirty="0" err="1" smtClean="0"/>
              <a:t>Adriaenssens</a:t>
            </a:r>
            <a:r>
              <a:rPr lang="fr-FR" dirty="0" smtClean="0"/>
              <a:t> et Brossolette, toitures du musée…</a:t>
            </a:r>
          </a:p>
          <a:p>
            <a:pPr lvl="1"/>
            <a:r>
              <a:rPr lang="fr-FR" dirty="0" err="1" smtClean="0"/>
              <a:t>Cablage</a:t>
            </a:r>
            <a:r>
              <a:rPr lang="fr-FR" dirty="0" smtClean="0"/>
              <a:t> informatique des écoles</a:t>
            </a:r>
          </a:p>
          <a:p>
            <a:pPr lvl="1"/>
            <a:r>
              <a:rPr lang="fr-FR" dirty="0" smtClean="0"/>
              <a:t>Rénovation de voirie : RD 967, rond-point RD1003 et rue de la Plaine, rue Roger </a:t>
            </a:r>
            <a:r>
              <a:rPr lang="fr-FR" dirty="0" err="1" smtClean="0"/>
              <a:t>Catillon</a:t>
            </a:r>
            <a:r>
              <a:rPr lang="fr-FR" dirty="0" smtClean="0"/>
              <a:t>, rue Saint Crépin…</a:t>
            </a:r>
          </a:p>
          <a:p>
            <a:pPr lvl="1"/>
            <a:r>
              <a:rPr lang="fr-FR" dirty="0" smtClean="0"/>
              <a:t>Mise en valeur du patrimoine : roseraie, travaux de l’</a:t>
            </a:r>
            <a:r>
              <a:rPr lang="fr-FR" dirty="0" err="1" smtClean="0"/>
              <a:t>enceintre</a:t>
            </a:r>
            <a:r>
              <a:rPr lang="fr-FR" dirty="0" smtClean="0"/>
              <a:t> Nord du château, cuisines médiévales…</a:t>
            </a:r>
          </a:p>
          <a:p>
            <a:pPr lvl="1"/>
            <a:r>
              <a:rPr lang="fr-FR" dirty="0" smtClean="0"/>
              <a:t>Redynamiser le centre-ville et soutenir le commerce : vote en CM du lancement d’une vaste opération de réhabilitation</a:t>
            </a:r>
            <a:r>
              <a:rPr lang="fr-FR" dirty="0"/>
              <a:t> </a:t>
            </a:r>
            <a:r>
              <a:rPr lang="fr-FR" dirty="0" smtClean="0"/>
              <a:t>(appel à projets)</a:t>
            </a:r>
          </a:p>
          <a:p>
            <a:pPr lvl="1"/>
            <a:r>
              <a:rPr lang="fr-FR" dirty="0" smtClean="0"/>
              <a:t>Développement durable : isolation thermique de 9 logements, réhabilitation thermique de l’école des maternelle de </a:t>
            </a:r>
            <a:r>
              <a:rPr lang="fr-FR" smtClean="0"/>
              <a:t>Blanchard, équipement </a:t>
            </a:r>
            <a:r>
              <a:rPr lang="fr-FR" dirty="0" smtClean="0"/>
              <a:t>en éclairage LED du tennis couvert et au stade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rappel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159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400" b="1" u="sng" dirty="0" smtClean="0"/>
              <a:t>Exemple concret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/>
              <a:t>Chaque année entre 2001 et 2007 : + 2,40 % (Habitation et Foncier)</a:t>
            </a:r>
          </a:p>
          <a:p>
            <a:endParaRPr lang="fr-FR" dirty="0" smtClean="0"/>
          </a:p>
          <a:p>
            <a:r>
              <a:rPr lang="fr-FR" dirty="0" smtClean="0"/>
              <a:t>Si </a:t>
            </a:r>
            <a:r>
              <a:rPr lang="fr-FR" dirty="0"/>
              <a:t>la même hausse des taux </a:t>
            </a:r>
            <a:r>
              <a:rPr lang="fr-FR" dirty="0" smtClean="0"/>
              <a:t>de la ville avait </a:t>
            </a:r>
            <a:r>
              <a:rPr lang="fr-FR" dirty="0"/>
              <a:t>été appliquée entre 2008 et </a:t>
            </a:r>
            <a:r>
              <a:rPr lang="fr-FR" dirty="0" smtClean="0"/>
              <a:t>2016 :</a:t>
            </a:r>
            <a:endParaRPr lang="fr-FR" dirty="0"/>
          </a:p>
          <a:p>
            <a:pPr lvl="1"/>
            <a:r>
              <a:rPr lang="fr-FR" dirty="0" smtClean="0"/>
              <a:t>Une famille qui payait 1 000 € de </a:t>
            </a:r>
            <a:r>
              <a:rPr lang="fr-FR" dirty="0"/>
              <a:t>taxe d’habitation en </a:t>
            </a:r>
            <a:r>
              <a:rPr lang="fr-FR" dirty="0" smtClean="0"/>
              <a:t>2007…</a:t>
            </a:r>
          </a:p>
          <a:p>
            <a:pPr lvl="1"/>
            <a:r>
              <a:rPr lang="fr-FR" dirty="0" smtClean="0"/>
              <a:t>… aurait payé 238 euros de plus en 2016 (+ 24 %)</a:t>
            </a:r>
            <a:endParaRPr lang="fr-FR" dirty="0"/>
          </a:p>
          <a:p>
            <a:pPr lvl="1"/>
            <a:r>
              <a:rPr lang="fr-FR" dirty="0" smtClean="0"/>
              <a:t>… aurait payé 1 150 euros de plus en 9 ans (2008 à 2016)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politique </a:t>
            </a:r>
            <a:r>
              <a:rPr lang="fr-FR" dirty="0" smtClean="0"/>
              <a:t>actuelle permet de réelles économies aux familles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Soutien au pouvoir d’achat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5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Pourquoi moins de repas servis ?</a:t>
            </a:r>
          </a:p>
          <a:p>
            <a:r>
              <a:rPr lang="fr-FR" dirty="0" smtClean="0"/>
              <a:t>Pourquoi archéologie internalisée (+1 ETP ?)</a:t>
            </a:r>
          </a:p>
          <a:p>
            <a:r>
              <a:rPr lang="fr-FR" dirty="0" smtClean="0"/>
              <a:t>Cessions ?</a:t>
            </a:r>
          </a:p>
          <a:p>
            <a:endParaRPr lang="fr-FR" dirty="0" smtClean="0"/>
          </a:p>
          <a:p>
            <a:r>
              <a:rPr lang="fr-FR" dirty="0" smtClean="0"/>
              <a:t>Réforme </a:t>
            </a:r>
            <a:r>
              <a:rPr lang="fr-FR" dirty="0"/>
              <a:t>Macron</a:t>
            </a:r>
          </a:p>
          <a:p>
            <a:r>
              <a:rPr lang="fr-FR" dirty="0"/>
              <a:t>Baisse de la fiscalité ?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5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br>
              <a:rPr lang="fr-FR" b="1" dirty="0" smtClean="0"/>
            </a:br>
            <a:r>
              <a:rPr lang="fr-FR" dirty="0" smtClean="0"/>
              <a:t>Recettes et dépenses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2324" y="4437112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/>
              <a:t>Une exécution budgétaire </a:t>
            </a:r>
            <a:r>
              <a:rPr lang="fr-FR" sz="2600" b="1" u="sng" dirty="0" smtClean="0"/>
              <a:t>saine</a:t>
            </a:r>
            <a:endParaRPr lang="fr-FR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502324" y="1772816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dirty="0" smtClean="0"/>
              <a:t>Des </a:t>
            </a:r>
            <a:r>
              <a:rPr lang="fr-FR" sz="2600" u="sng" dirty="0" smtClean="0"/>
              <a:t>recettes supérieures</a:t>
            </a:r>
            <a:r>
              <a:rPr lang="fr-FR" sz="2600" dirty="0" smtClean="0"/>
              <a:t> au BP 2015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2324" y="2780928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dirty="0" smtClean="0"/>
              <a:t>Des </a:t>
            </a:r>
            <a:r>
              <a:rPr lang="fr-FR" sz="2600" u="sng" dirty="0" smtClean="0"/>
              <a:t>dépenses inférieures</a:t>
            </a:r>
            <a:r>
              <a:rPr lang="fr-FR" sz="2600" dirty="0" smtClean="0"/>
              <a:t> au BP 2015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82744" y="2273379"/>
            <a:ext cx="6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+</a:t>
            </a:r>
            <a:endParaRPr lang="fr-FR" sz="2600" dirty="0"/>
          </a:p>
        </p:txBody>
      </p:sp>
      <p:sp>
        <p:nvSpPr>
          <p:cNvPr id="11" name="Flèche vers le bas 10"/>
          <p:cNvSpPr/>
          <p:nvPr/>
        </p:nvSpPr>
        <p:spPr>
          <a:xfrm>
            <a:off x="3670676" y="3429000"/>
            <a:ext cx="187220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2324" y="5456837"/>
            <a:ext cx="8208912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600" b="1" dirty="0" smtClean="0"/>
              <a:t>Une </a:t>
            </a:r>
            <a:r>
              <a:rPr lang="fr-FR" sz="2600" b="1" u="sng" dirty="0" smtClean="0"/>
              <a:t>épargne élevée</a:t>
            </a:r>
            <a:endParaRPr lang="fr-FR" b="1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4282744" y="4936003"/>
            <a:ext cx="648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/>
              <a:t>+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42764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457200" y="2780929"/>
            <a:ext cx="8229600" cy="3376032"/>
          </a:xfrm>
        </p:spPr>
        <p:txBody>
          <a:bodyPr>
            <a:normAutofit lnSpcReduction="10000"/>
          </a:bodyPr>
          <a:lstStyle/>
          <a:p>
            <a:r>
              <a:rPr lang="fr-FR" sz="3600" dirty="0" smtClean="0"/>
              <a:t>Épargne brute : 3,4 M€</a:t>
            </a:r>
          </a:p>
          <a:p>
            <a:pPr lvl="1"/>
            <a:r>
              <a:rPr lang="fr-FR" sz="2600" dirty="0" smtClean="0"/>
              <a:t>Avec correction de l’AC : 2,6 M</a:t>
            </a:r>
            <a:r>
              <a:rPr lang="fr-FR" sz="2600" dirty="0"/>
              <a:t>€</a:t>
            </a:r>
            <a:endParaRPr lang="fr-FR" sz="2600" dirty="0" smtClean="0"/>
          </a:p>
          <a:p>
            <a:pPr lvl="1"/>
            <a:r>
              <a:rPr lang="fr-FR" sz="2600" dirty="0" smtClean="0"/>
              <a:t>Épargne brute au CA 2015 : 3,0 M€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3600" dirty="0" smtClean="0"/>
              <a:t>Épargne nette : 2,0 M€</a:t>
            </a:r>
          </a:p>
          <a:p>
            <a:pPr lvl="1"/>
            <a:r>
              <a:rPr lang="fr-FR" sz="2600" dirty="0"/>
              <a:t>Avec correction de l’AC : 1,2 M€</a:t>
            </a:r>
          </a:p>
          <a:p>
            <a:pPr lvl="1"/>
            <a:r>
              <a:rPr lang="fr-FR" sz="2600" dirty="0"/>
              <a:t>Épargne nette au CA 2015 : 1,5 M€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Épargne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628800"/>
            <a:ext cx="835292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800" dirty="0"/>
              <a:t>Une épargne élevée…</a:t>
            </a:r>
          </a:p>
          <a:p>
            <a:pPr marL="0" lvl="1" algn="ctr"/>
            <a:r>
              <a:rPr lang="fr-FR" sz="2800" dirty="0"/>
              <a:t>… malgré une </a:t>
            </a:r>
            <a:r>
              <a:rPr lang="fr-FR" sz="2800" dirty="0" smtClean="0"/>
              <a:t>forte </a:t>
            </a:r>
            <a:r>
              <a:rPr lang="fr-FR" sz="2800" dirty="0"/>
              <a:t>baisse des dotations de l’Etat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L’épargne est maintenue à un niveau élevé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Fonctionnement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Épargne (2/2)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2836"/>
              </p:ext>
            </p:extLst>
          </p:nvPr>
        </p:nvGraphicFramePr>
        <p:xfrm>
          <a:off x="359663" y="2245590"/>
          <a:ext cx="8291264" cy="409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4831</TotalTime>
  <Words>3335</Words>
  <Application>Microsoft Office PowerPoint</Application>
  <PresentationFormat>Affichage à l'écran (4:3)</PresentationFormat>
  <Paragraphs>805</Paragraphs>
  <Slides>65</Slides>
  <Notes>39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Origine</vt:lpstr>
      <vt:lpstr>Exécution du budget 2016</vt:lpstr>
      <vt:lpstr>Une volonté de transparence</vt:lpstr>
      <vt:lpstr>Sommaire</vt:lpstr>
      <vt:lpstr>La gestion financière de la Ville est saluée et reconnue </vt:lpstr>
      <vt:lpstr>Sommaire</vt:lpstr>
      <vt:lpstr>Fonctionnement Recettes et dépenses</vt:lpstr>
      <vt:lpstr>Fonctionnement Recettes et dépenses</vt:lpstr>
      <vt:lpstr>Fonctionnement Épargne</vt:lpstr>
      <vt:lpstr>Fonctionnement Épargne (2/2)</vt:lpstr>
      <vt:lpstr>Sommaire</vt:lpstr>
      <vt:lpstr>Investissement Dépenses d’équipement</vt:lpstr>
      <vt:lpstr>Investissement Financement</vt:lpstr>
      <vt:lpstr>Investissement Financement</vt:lpstr>
      <vt:lpstr>Investissement Encours de la dette</vt:lpstr>
      <vt:lpstr>Investissement Encours de la dette</vt:lpstr>
      <vt:lpstr>Investissement Encours de la dette</vt:lpstr>
      <vt:lpstr>Investissement Encours de la dette</vt:lpstr>
      <vt:lpstr>Vers le budget 2017… Le résultat et son affectation</vt:lpstr>
      <vt:lpstr>Vers le budget 2017… Le résultat et son affectation</vt:lpstr>
      <vt:lpstr>Investissement Encours de la dette</vt:lpstr>
      <vt:lpstr>Synthèse </vt:lpstr>
      <vt:lpstr>Sommaire</vt:lpstr>
      <vt:lpstr>Budget annexe Données budgétaires 2016</vt:lpstr>
      <vt:lpstr>Budget annexe Résultat</vt:lpstr>
      <vt:lpstr>Budget primitif 2017</vt:lpstr>
      <vt:lpstr>Le Budget Primitif (BP) traduit les orientations présentées lors du DOB</vt:lpstr>
      <vt:lpstr>Sommaire</vt:lpstr>
      <vt:lpstr>Présentation PowerPoint</vt:lpstr>
      <vt:lpstr>Un contexte bien plus difficile que ces dernières années</vt:lpstr>
      <vt:lpstr>Malgré un contexte difficile, une équipe municipale déterminée</vt:lpstr>
      <vt:lpstr>Présentation PowerPoint</vt:lpstr>
      <vt:lpstr>Fonctionnement Recettes (1/4)</vt:lpstr>
      <vt:lpstr>Pourquoi une baisse des recettes de fonctionnement ?</vt:lpstr>
      <vt:lpstr>Fonctionnement Recettes (2/4)</vt:lpstr>
      <vt:lpstr>Soutien au pouvoir d’achat (2/3) Neutralisation fiscale</vt:lpstr>
      <vt:lpstr>Evolution moyen des taux d’imposition locaux en France</vt:lpstr>
      <vt:lpstr>Les 10 villes françaises où les taux ont le plus augmenté en 2015</vt:lpstr>
      <vt:lpstr>Taux de fiscalité dans les 10 plus grandes villes de l’Aisne</vt:lpstr>
      <vt:lpstr>Fonctionnement Recettes (3/4)</vt:lpstr>
      <vt:lpstr>Fonctionnement Recettes (4/4)</vt:lpstr>
      <vt:lpstr>Fonctionnement Dépenses (1/5)</vt:lpstr>
      <vt:lpstr>Fonctionnement Dépenses</vt:lpstr>
      <vt:lpstr>Fonctionnement Dépenses</vt:lpstr>
      <vt:lpstr>Fonctionnement Dépenses</vt:lpstr>
      <vt:lpstr>Fonctionnement Dépenses</vt:lpstr>
      <vt:lpstr>Fonctionnement Dépenses</vt:lpstr>
      <vt:lpstr>Fonctionnement Dépenses</vt:lpstr>
      <vt:lpstr>Fonctionnement Dépenses</vt:lpstr>
      <vt:lpstr>Présentation PowerPoint</vt:lpstr>
      <vt:lpstr>Investissement Dépenses</vt:lpstr>
      <vt:lpstr>Investissement Dépenses (2/3)</vt:lpstr>
      <vt:lpstr>Investissement Dépenses (3/3)</vt:lpstr>
      <vt:lpstr>Investissement Recettes</vt:lpstr>
      <vt:lpstr>Investissement Focus sur la dette</vt:lpstr>
      <vt:lpstr>Investissement Focus sur la dette</vt:lpstr>
      <vt:lpstr>Investissement Focus sur la dette (2/3)</vt:lpstr>
      <vt:lpstr>Présentation PowerPoint</vt:lpstr>
      <vt:lpstr>Budget annexe </vt:lpstr>
      <vt:lpstr>Synthèse </vt:lpstr>
      <vt:lpstr>Présentation PowerPoint</vt:lpstr>
      <vt:lpstr>Présentation PowerPoint</vt:lpstr>
      <vt:lpstr>Pour rappel</vt:lpstr>
      <vt:lpstr>Pour rappel</vt:lpstr>
      <vt:lpstr>Soutien au pouvoir d’achat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des finances</dc:title>
  <dc:creator>Sebastien</dc:creator>
  <cp:lastModifiedBy>Julien Ramnon</cp:lastModifiedBy>
  <cp:revision>737</cp:revision>
  <cp:lastPrinted>2017-03-13T13:57:46Z</cp:lastPrinted>
  <dcterms:created xsi:type="dcterms:W3CDTF">2014-05-11T20:59:24Z</dcterms:created>
  <dcterms:modified xsi:type="dcterms:W3CDTF">2017-03-23T09:42:40Z</dcterms:modified>
</cp:coreProperties>
</file>